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4"/>
  </p:notesMasterIdLst>
  <p:handoutMasterIdLst>
    <p:handoutMasterId r:id="rId65"/>
  </p:handoutMasterIdLst>
  <p:sldIdLst>
    <p:sldId id="290" r:id="rId2"/>
    <p:sldId id="262" r:id="rId3"/>
    <p:sldId id="348" r:id="rId4"/>
    <p:sldId id="263" r:id="rId5"/>
    <p:sldId id="406" r:id="rId6"/>
    <p:sldId id="345" r:id="rId7"/>
    <p:sldId id="291" r:id="rId8"/>
    <p:sldId id="292" r:id="rId9"/>
    <p:sldId id="346" r:id="rId10"/>
    <p:sldId id="347" r:id="rId11"/>
    <p:sldId id="407" r:id="rId12"/>
    <p:sldId id="294" r:id="rId13"/>
    <p:sldId id="295" r:id="rId14"/>
    <p:sldId id="371" r:id="rId15"/>
    <p:sldId id="264" r:id="rId16"/>
    <p:sldId id="296" r:id="rId17"/>
    <p:sldId id="297" r:id="rId18"/>
    <p:sldId id="408" r:id="rId19"/>
    <p:sldId id="299" r:id="rId20"/>
    <p:sldId id="409" r:id="rId21"/>
    <p:sldId id="372" r:id="rId22"/>
    <p:sldId id="301" r:id="rId23"/>
    <p:sldId id="410" r:id="rId24"/>
    <p:sldId id="411" r:id="rId25"/>
    <p:sldId id="412" r:id="rId26"/>
    <p:sldId id="413" r:id="rId27"/>
    <p:sldId id="414" r:id="rId28"/>
    <p:sldId id="415" r:id="rId29"/>
    <p:sldId id="416" r:id="rId30"/>
    <p:sldId id="417" r:id="rId31"/>
    <p:sldId id="419" r:id="rId32"/>
    <p:sldId id="418" r:id="rId33"/>
    <p:sldId id="420" r:id="rId34"/>
    <p:sldId id="358" r:id="rId35"/>
    <p:sldId id="364" r:id="rId36"/>
    <p:sldId id="421" r:id="rId37"/>
    <p:sldId id="422" r:id="rId38"/>
    <p:sldId id="423" r:id="rId39"/>
    <p:sldId id="424" r:id="rId40"/>
    <p:sldId id="363" r:id="rId41"/>
    <p:sldId id="302" r:id="rId42"/>
    <p:sldId id="300" r:id="rId43"/>
    <p:sldId id="365" r:id="rId44"/>
    <p:sldId id="366" r:id="rId45"/>
    <p:sldId id="367" r:id="rId46"/>
    <p:sldId id="373" r:id="rId47"/>
    <p:sldId id="425" r:id="rId48"/>
    <p:sldId id="303" r:id="rId49"/>
    <p:sldId id="304" r:id="rId50"/>
    <p:sldId id="305" r:id="rId51"/>
    <p:sldId id="368" r:id="rId52"/>
    <p:sldId id="351" r:id="rId53"/>
    <p:sldId id="354" r:id="rId54"/>
    <p:sldId id="306" r:id="rId55"/>
    <p:sldId id="369" r:id="rId56"/>
    <p:sldId id="370" r:id="rId57"/>
    <p:sldId id="375" r:id="rId58"/>
    <p:sldId id="359" r:id="rId59"/>
    <p:sldId id="426" r:id="rId60"/>
    <p:sldId id="298" r:id="rId61"/>
    <p:sldId id="427" r:id="rId62"/>
    <p:sldId id="322" r:id="rId6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08" userDrawn="1">
          <p15:clr>
            <a:srgbClr val="A4A3A4"/>
          </p15:clr>
        </p15:guide>
        <p15:guide id="2" pos="288" userDrawn="1">
          <p15:clr>
            <a:srgbClr val="A4A3A4"/>
          </p15:clr>
        </p15:guide>
        <p15:guide id="3" pos="547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kesh Kumar" initials="RK" lastIdx="8" clrIdx="0">
    <p:extLst>
      <p:ext uri="{19B8F6BF-5375-455C-9EA6-DF929625EA0E}">
        <p15:presenceInfo xmlns:p15="http://schemas.microsoft.com/office/powerpoint/2012/main" userId="S-1-5-21-2752970185-40930380-1894245210-524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65" autoAdjust="0"/>
    <p:restoredTop sz="86891" autoAdjust="0"/>
  </p:normalViewPr>
  <p:slideViewPr>
    <p:cSldViewPr>
      <p:cViewPr varScale="1">
        <p:scale>
          <a:sx n="68" d="100"/>
          <a:sy n="68" d="100"/>
        </p:scale>
        <p:origin x="1786" y="62"/>
      </p:cViewPr>
      <p:guideLst>
        <p:guide orient="horz" pos="1008"/>
        <p:guide pos="288"/>
        <p:guide pos="5472"/>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2408"/>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pPr/>
              <a:t>4/12/2023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pPr/>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tif>
</file>

<file path=ppt/media/image31.png>
</file>

<file path=ppt/media/image32.tif>
</file>

<file path=ppt/media/image33.tif>
</file>

<file path=ppt/media/image34.png>
</file>

<file path=ppt/media/image35.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pPr/>
              <a:t>4/12/2023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pPr/>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a:t>
            </a:fld>
            <a:endParaRPr lang="en-US" dirty="0"/>
          </a:p>
        </p:txBody>
      </p:sp>
    </p:spTree>
    <p:extLst>
      <p:ext uri="{BB962C8B-B14F-4D97-AF65-F5344CB8AC3E}">
        <p14:creationId xmlns:p14="http://schemas.microsoft.com/office/powerpoint/2010/main" val="2030554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a:t>
            </a:fld>
            <a:endParaRPr lang="en-US" dirty="0"/>
          </a:p>
        </p:txBody>
      </p:sp>
    </p:spTree>
    <p:extLst>
      <p:ext uri="{BB962C8B-B14F-4D97-AF65-F5344CB8AC3E}">
        <p14:creationId xmlns:p14="http://schemas.microsoft.com/office/powerpoint/2010/main" val="2787461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9</a:t>
            </a:fld>
            <a:endParaRPr lang="en-US" dirty="0"/>
          </a:p>
        </p:txBody>
      </p:sp>
    </p:spTree>
    <p:extLst>
      <p:ext uri="{BB962C8B-B14F-4D97-AF65-F5344CB8AC3E}">
        <p14:creationId xmlns:p14="http://schemas.microsoft.com/office/powerpoint/2010/main" val="42181348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15</a:t>
            </a:fld>
            <a:endParaRPr lang="en-US" dirty="0"/>
          </a:p>
        </p:txBody>
      </p:sp>
    </p:spTree>
    <p:extLst>
      <p:ext uri="{BB962C8B-B14F-4D97-AF65-F5344CB8AC3E}">
        <p14:creationId xmlns:p14="http://schemas.microsoft.com/office/powerpoint/2010/main" val="11436961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40</a:t>
            </a:fld>
            <a:endParaRPr lang="en-US" dirty="0"/>
          </a:p>
        </p:txBody>
      </p:sp>
    </p:spTree>
    <p:extLst>
      <p:ext uri="{BB962C8B-B14F-4D97-AF65-F5344CB8AC3E}">
        <p14:creationId xmlns:p14="http://schemas.microsoft.com/office/powerpoint/2010/main" val="40012611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44</a:t>
            </a:fld>
            <a:endParaRPr lang="en-US" dirty="0"/>
          </a:p>
        </p:txBody>
      </p:sp>
    </p:spTree>
    <p:extLst>
      <p:ext uri="{BB962C8B-B14F-4D97-AF65-F5344CB8AC3E}">
        <p14:creationId xmlns:p14="http://schemas.microsoft.com/office/powerpoint/2010/main" val="4281542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6"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5 -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3" name="TextBox 12"/>
          <p:cNvSpPr txBox="1"/>
          <p:nvPr userDrawn="1"/>
        </p:nvSpPr>
        <p:spPr>
          <a:xfrm>
            <a:off x="1502228" y="6429974"/>
            <a:ext cx="6172200" cy="276999"/>
          </a:xfrm>
          <a:prstGeom prst="rect">
            <a:avLst/>
          </a:prstGeom>
          <a:noFill/>
        </p:spPr>
        <p:txBody>
          <a:bodyPr wrap="square" rtlCol="0">
            <a:spAutoFit/>
          </a:bodyPr>
          <a:lstStyle/>
          <a:p>
            <a:pPr algn="ctr">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a:t>
            </a:r>
            <a:r>
              <a:rPr lang="en-IN" sz="1200" dirty="0">
                <a:latin typeface="Verdana" panose="020B0604030504040204" pitchFamily="34" charset="0"/>
                <a:ea typeface="Verdana" panose="020B0604030504040204" pitchFamily="34" charset="0"/>
              </a:rPr>
              <a:t>2021, 2019, 2017 </a:t>
            </a:r>
            <a:r>
              <a:rPr lang="en-IN" sz="1200" kern="1200" dirty="0">
                <a:solidFill>
                  <a:schemeClr val="tx1"/>
                </a:solidFill>
                <a:effectLst/>
                <a:latin typeface="Verdana" panose="020B0604030504040204" pitchFamily="34" charset="0"/>
                <a:ea typeface="Verdana" panose="020B0604030504040204" pitchFamily="34" charset="0"/>
                <a:cs typeface="+mn-cs"/>
              </a:rPr>
              <a:t>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87980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4/12/2023</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1"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2"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3 -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9" name="TextBox 8"/>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2020, 2015, 2011 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711136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a:p>
        </p:txBody>
      </p:sp>
      <p:sp>
        <p:nvSpPr>
          <p:cNvPr id="7" name="Date Placeholder 6"/>
          <p:cNvSpPr>
            <a:spLocks noGrp="1"/>
          </p:cNvSpPr>
          <p:nvPr>
            <p:ph type="dt" sz="half" idx="10"/>
          </p:nvPr>
        </p:nvSpPr>
        <p:spPr/>
        <p:txBody>
          <a:bodyPr/>
          <a:lstStyle/>
          <a:p>
            <a:fld id="{E0DBC1D4-5704-45BB-BA8B-9B7E98161C8B}" type="datetimeFigureOut">
              <a:rPr lang="en-US" smtClean="0"/>
              <a:pPr/>
              <a:t>4/12/2023</a:t>
            </a:fld>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21277165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12109093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31547999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4/12/2023</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pic>
        <p:nvPicPr>
          <p:cNvPr id="15"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3 -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6" name="TextBox 15"/>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2020, 2015, 2011 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037960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a:p>
        </p:txBody>
      </p:sp>
    </p:spTree>
    <p:extLst>
      <p:ext uri="{BB962C8B-B14F-4D97-AF65-F5344CB8AC3E}">
        <p14:creationId xmlns:p14="http://schemas.microsoft.com/office/powerpoint/2010/main" val="12109093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3288" y="1447800"/>
            <a:ext cx="3966312"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3288" y="2271712"/>
            <a:ext cx="3966312"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2400"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1250598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51039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Content Placeholder 2"/>
          <p:cNvSpPr>
            <a:spLocks noGrp="1"/>
          </p:cNvSpPr>
          <p:nvPr>
            <p:ph idx="13"/>
          </p:nvPr>
        </p:nvSpPr>
        <p:spPr>
          <a:xfrm>
            <a:off x="457200" y="2756648"/>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Content Placeholder 2"/>
          <p:cNvSpPr>
            <a:spLocks noGrp="1"/>
          </p:cNvSpPr>
          <p:nvPr>
            <p:ph idx="14"/>
          </p:nvPr>
        </p:nvSpPr>
        <p:spPr>
          <a:xfrm>
            <a:off x="457200" y="3886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3" name="Content Placeholder 2"/>
          <p:cNvSpPr>
            <a:spLocks noGrp="1"/>
          </p:cNvSpPr>
          <p:nvPr>
            <p:ph idx="15"/>
          </p:nvPr>
        </p:nvSpPr>
        <p:spPr>
          <a:xfrm>
            <a:off x="457200" y="5029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Tree>
    <p:extLst>
      <p:ext uri="{BB962C8B-B14F-4D97-AF65-F5344CB8AC3E}">
        <p14:creationId xmlns:p14="http://schemas.microsoft.com/office/powerpoint/2010/main" val="20393807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903514"/>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447800"/>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4/12/2023</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3"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5 -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2981062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4/12/2023</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15246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600"/>
            </a:lvl1pPr>
            <a:lvl2pPr>
              <a:buClr>
                <a:srgbClr val="007FA3"/>
              </a:buClr>
              <a:defRPr sz="2400"/>
            </a:lvl2pPr>
            <a:lvl3pPr>
              <a:buClr>
                <a:srgbClr val="007FA3"/>
              </a:buClr>
              <a:defRPr sz="2200"/>
            </a:lvl3pPr>
            <a:lvl4pPr>
              <a:buClr>
                <a:srgbClr val="007FA3"/>
              </a:buClr>
              <a:defRPr sz="2000"/>
            </a:lvl4pPr>
            <a:lvl5pPr>
              <a:buClr>
                <a:srgbClr val="007FA3"/>
              </a:buClr>
              <a:defRPr sz="18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8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4/12/2023</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3 -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Box 11"/>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2020, 2015, 2011 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03796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24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754704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855126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pic>
        <p:nvPicPr>
          <p:cNvPr id="9" name="Shape 15" descr="Pearson Logo"/>
          <p:cNvPicPr preferRelativeResize="0"/>
          <p:nvPr userDrawn="1"/>
        </p:nvPicPr>
        <p:blipFill rotWithShape="1">
          <a:blip r:embed="rId20" cstate="print">
            <a:alphaModFix/>
          </a:blip>
          <a:srcRect/>
          <a:stretch/>
        </p:blipFill>
        <p:spPr>
          <a:xfrm>
            <a:off x="443972" y="6429709"/>
            <a:ext cx="917999" cy="279914"/>
          </a:xfrm>
          <a:prstGeom prst="rect">
            <a:avLst/>
          </a:prstGeom>
          <a:noFill/>
          <a:ln>
            <a:noFill/>
          </a:ln>
        </p:spPr>
      </p:pic>
      <p:sp>
        <p:nvSpPr>
          <p:cNvPr id="10"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5 -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Box 11"/>
          <p:cNvSpPr txBox="1"/>
          <p:nvPr userDrawn="1"/>
        </p:nvSpPr>
        <p:spPr>
          <a:xfrm>
            <a:off x="1502228" y="6429974"/>
            <a:ext cx="6172200" cy="276999"/>
          </a:xfrm>
          <a:prstGeom prst="rect">
            <a:avLst/>
          </a:prstGeom>
          <a:noFill/>
        </p:spPr>
        <p:txBody>
          <a:bodyPr wrap="square" rtlCol="0">
            <a:spAutoFit/>
          </a:bodyPr>
          <a:lstStyle/>
          <a:p>
            <a:pPr algn="ctr">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a:t>
            </a:r>
            <a:r>
              <a:rPr lang="en-IN" sz="1200" dirty="0">
                <a:latin typeface="Verdana" panose="020B0604030504040204" pitchFamily="34" charset="0"/>
                <a:ea typeface="Verdana" panose="020B0604030504040204" pitchFamily="34" charset="0"/>
              </a:rPr>
              <a:t>2021, 2019, 2017 </a:t>
            </a:r>
            <a:r>
              <a:rPr lang="en-IN" sz="1200" kern="1200" dirty="0">
                <a:solidFill>
                  <a:schemeClr val="tx1"/>
                </a:solidFill>
                <a:effectLst/>
                <a:latin typeface="Verdana" panose="020B0604030504040204" pitchFamily="34" charset="0"/>
                <a:ea typeface="Verdana" panose="020B0604030504040204" pitchFamily="34" charset="0"/>
                <a:cs typeface="+mn-cs"/>
              </a:rPr>
              <a:t>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6" r:id="rId3"/>
    <p:sldLayoutId id="2147483650" r:id="rId4"/>
    <p:sldLayoutId id="2147483659" r:id="rId5"/>
    <p:sldLayoutId id="2147483658" r:id="rId6"/>
    <p:sldLayoutId id="2147483660" r:id="rId7"/>
    <p:sldLayoutId id="2147483651" r:id="rId8"/>
    <p:sldLayoutId id="2147483654" r:id="rId9"/>
    <p:sldLayoutId id="2147483655" r:id="rId10"/>
    <p:sldLayoutId id="2147483662" r:id="rId11"/>
    <p:sldLayoutId id="2147483663" r:id="rId12"/>
    <p:sldLayoutId id="2147483664" r:id="rId13"/>
    <p:sldLayoutId id="2147483665" r:id="rId14"/>
    <p:sldLayoutId id="2147483668" r:id="rId15"/>
    <p:sldLayoutId id="2147483669" r:id="rId16"/>
    <p:sldLayoutId id="2147483670" r:id="rId17"/>
    <p:sldLayoutId id="2147483671" r:id="rId18"/>
  </p:sldLayoutIdLst>
  <p:txStyles>
    <p:titleStyle>
      <a:lvl1pPr algn="l" defTabSz="914400" rtl="0" eaLnBrk="1" latinLnBrk="0" hangingPunct="1">
        <a:lnSpc>
          <a:spcPct val="100000"/>
        </a:lnSpc>
        <a:spcBef>
          <a:spcPct val="0"/>
        </a:spcBef>
        <a:buNone/>
        <a:defRPr sz="3400" b="1" kern="1200">
          <a:solidFill>
            <a:srgbClr val="007FA3"/>
          </a:solidFill>
          <a:latin typeface="+mj-lt"/>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hyperlink" Target="http://terryfelke.com/sparky/sparky1.htm" TargetMode="Externa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tif"/><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image" Target="../media/image33.tif"/><Relationship Id="rId2" Type="http://schemas.openxmlformats.org/officeDocument/2006/relationships/image" Target="../media/image32.ti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descr="Assembly Language for x86 Processors, "/>
          <p:cNvSpPr>
            <a:spLocks noGrp="1"/>
          </p:cNvSpPr>
          <p:nvPr>
            <p:ph type="title"/>
          </p:nvPr>
        </p:nvSpPr>
        <p:spPr>
          <a:xfrm>
            <a:off x="457200" y="215372"/>
            <a:ext cx="8458200" cy="1016650"/>
          </a:xfrm>
        </p:spPr>
        <p:txBody>
          <a:bodyPr/>
          <a:lstStyle/>
          <a:p>
            <a:r>
              <a:rPr lang="en-US" dirty="0"/>
              <a:t>Web Development &amp; Design Foundations  with HTML5</a:t>
            </a:r>
            <a:endParaRPr lang="en-AU" dirty="0"/>
          </a:p>
        </p:txBody>
      </p:sp>
      <p:sp>
        <p:nvSpPr>
          <p:cNvPr id="8" name="Text Placeholder 7"/>
          <p:cNvSpPr>
            <a:spLocks noGrp="1"/>
          </p:cNvSpPr>
          <p:nvPr>
            <p:ph type="body" sz="quarter" idx="13"/>
          </p:nvPr>
        </p:nvSpPr>
        <p:spPr>
          <a:xfrm>
            <a:off x="457200" y="1295400"/>
            <a:ext cx="8229600" cy="381000"/>
          </a:xfrm>
        </p:spPr>
        <p:txBody>
          <a:bodyPr/>
          <a:lstStyle/>
          <a:p>
            <a:r>
              <a:rPr lang="en-US" dirty="0"/>
              <a:t>Tenth Edition</a:t>
            </a:r>
          </a:p>
        </p:txBody>
      </p:sp>
      <p:sp>
        <p:nvSpPr>
          <p:cNvPr id="9" name="Text Placeholder 8"/>
          <p:cNvSpPr>
            <a:spLocks noGrp="1"/>
          </p:cNvSpPr>
          <p:nvPr>
            <p:ph type="body" sz="quarter" idx="14"/>
          </p:nvPr>
        </p:nvSpPr>
        <p:spPr/>
        <p:txBody>
          <a:bodyPr/>
          <a:lstStyle/>
          <a:p>
            <a:r>
              <a:rPr lang="en-US" dirty="0"/>
              <a:t>Chapter 5</a:t>
            </a:r>
          </a:p>
        </p:txBody>
      </p:sp>
      <p:sp>
        <p:nvSpPr>
          <p:cNvPr id="10" name="Text Placeholder 9"/>
          <p:cNvSpPr>
            <a:spLocks noGrp="1"/>
          </p:cNvSpPr>
          <p:nvPr>
            <p:ph type="body" sz="quarter" idx="15"/>
          </p:nvPr>
        </p:nvSpPr>
        <p:spPr/>
        <p:txBody>
          <a:bodyPr/>
          <a:lstStyle/>
          <a:p>
            <a:r>
              <a:rPr lang="en-US" altLang="en-US" dirty="0"/>
              <a:t>Web Design</a:t>
            </a:r>
            <a:endParaRPr lang="en-CA" altLang="en-US" dirty="0"/>
          </a:p>
        </p:txBody>
      </p:sp>
      <p:sp>
        <p:nvSpPr>
          <p:cNvPr id="14" name="TextBox 13"/>
          <p:cNvSpPr txBox="1"/>
          <p:nvPr/>
        </p:nvSpPr>
        <p:spPr>
          <a:xfrm>
            <a:off x="1502228" y="6429974"/>
            <a:ext cx="6172200" cy="276999"/>
          </a:xfrm>
          <a:prstGeom prst="rect">
            <a:avLst/>
          </a:prstGeom>
          <a:noFill/>
        </p:spPr>
        <p:txBody>
          <a:bodyPr wrap="square" rtlCol="0">
            <a:spAutoFit/>
          </a:bodyPr>
          <a:lstStyle/>
          <a:p>
            <a:pPr algn="ctr">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a:t>
            </a:r>
            <a:r>
              <a:rPr lang="en-IN" sz="1200" dirty="0">
                <a:latin typeface="Verdana" panose="020B0604030504040204" pitchFamily="34" charset="0"/>
                <a:ea typeface="Verdana" panose="020B0604030504040204" pitchFamily="34" charset="0"/>
              </a:rPr>
              <a:t>2021, 2019, 2017 </a:t>
            </a:r>
            <a:r>
              <a:rPr lang="en-IN" sz="1200" kern="1200" dirty="0">
                <a:solidFill>
                  <a:schemeClr val="tx1"/>
                </a:solidFill>
                <a:effectLst/>
                <a:latin typeface="Verdana" panose="020B0604030504040204" pitchFamily="34" charset="0"/>
                <a:ea typeface="Verdana" panose="020B0604030504040204" pitchFamily="34" charset="0"/>
                <a:cs typeface="+mn-cs"/>
              </a:rPr>
              <a:t>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pic>
        <p:nvPicPr>
          <p:cNvPr id="11" name="Picture 2" descr="Web Development &amp; Design Foundations with HTML5, Tenth Edition by Terry Felke-Morri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600200"/>
            <a:ext cx="3836214" cy="476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422217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Hierarchical &amp; Deep</a:t>
            </a:r>
            <a:endParaRPr lang="en-AU" sz="2800" dirty="0"/>
          </a:p>
        </p:txBody>
      </p:sp>
      <p:sp>
        <p:nvSpPr>
          <p:cNvPr id="3" name="Content Placeholder 2"/>
          <p:cNvSpPr>
            <a:spLocks noGrp="1"/>
          </p:cNvSpPr>
          <p:nvPr>
            <p:ph idx="1"/>
          </p:nvPr>
        </p:nvSpPr>
        <p:spPr>
          <a:xfrm>
            <a:off x="457200" y="1600200"/>
            <a:ext cx="8229600" cy="4648200"/>
          </a:xfrm>
        </p:spPr>
        <p:txBody>
          <a:bodyPr/>
          <a:lstStyle/>
          <a:p>
            <a:r>
              <a:rPr lang="en-US" sz="2400" dirty="0"/>
              <a:t>Be careful that the organization is not too deep.</a:t>
            </a:r>
          </a:p>
          <a:p>
            <a:pPr lvl="1"/>
            <a:r>
              <a:rPr lang="en-US" sz="2200" dirty="0"/>
              <a:t>This results in many “clicks” needed to drill down to the needed page.</a:t>
            </a:r>
          </a:p>
          <a:p>
            <a:pPr lvl="1"/>
            <a:r>
              <a:rPr lang="en-US" sz="2200" dirty="0"/>
              <a:t>User Interface “Three Click Rule”</a:t>
            </a:r>
          </a:p>
          <a:p>
            <a:pPr lvl="2"/>
            <a:r>
              <a:rPr lang="en-US" sz="2000" dirty="0"/>
              <a:t>A web page visitor should be able to get from any page on your site to any other page on your site with a maximum of three hyperlinks.</a:t>
            </a:r>
            <a:endParaRPr lang="en-AU" sz="2000" dirty="0"/>
          </a:p>
          <a:p>
            <a:pPr marL="0" indent="0">
              <a:buNone/>
            </a:pPr>
            <a:endParaRPr lang="en-AU" sz="2400" dirty="0"/>
          </a:p>
        </p:txBody>
      </p:sp>
    </p:spTree>
    <p:extLst>
      <p:ext uri="{BB962C8B-B14F-4D97-AF65-F5344CB8AC3E}">
        <p14:creationId xmlns:p14="http://schemas.microsoft.com/office/powerpoint/2010/main" val="41239814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5.5 </a:t>
            </a:r>
            <a:r>
              <a:rPr lang="en-US" sz="2800" b="0" dirty="0"/>
              <a:t>This site design uses a deep hierarchy</a:t>
            </a:r>
            <a:endParaRPr lang="en-AU" sz="2800" b="0" dirty="0"/>
          </a:p>
        </p:txBody>
      </p:sp>
      <p:pic>
        <p:nvPicPr>
          <p:cNvPr id="4" name="Picture 2" descr="A site map depicts a site design that uses a deep hierarchy. "/>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891559" y="1623600"/>
            <a:ext cx="3360882"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543149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Organization</a:t>
            </a:r>
            <a:endParaRPr lang="en-AU" dirty="0"/>
          </a:p>
        </p:txBody>
      </p:sp>
      <p:sp>
        <p:nvSpPr>
          <p:cNvPr id="3" name="Content Placeholder 2"/>
          <p:cNvSpPr>
            <a:spLocks noGrp="1"/>
          </p:cNvSpPr>
          <p:nvPr>
            <p:ph idx="1"/>
          </p:nvPr>
        </p:nvSpPr>
        <p:spPr/>
        <p:txBody>
          <a:bodyPr/>
          <a:lstStyle/>
          <a:p>
            <a:pPr>
              <a:spcBef>
                <a:spcPts val="0"/>
              </a:spcBef>
            </a:pPr>
            <a:endParaRPr lang="en-US" b="1" dirty="0"/>
          </a:p>
          <a:p>
            <a:pPr>
              <a:spcBef>
                <a:spcPts val="0"/>
              </a:spcBef>
            </a:pPr>
            <a:endParaRPr lang="en-US" b="1" dirty="0"/>
          </a:p>
          <a:p>
            <a:pPr>
              <a:spcBef>
                <a:spcPts val="0"/>
              </a:spcBef>
            </a:pPr>
            <a:endParaRPr lang="en-US" b="1" dirty="0"/>
          </a:p>
          <a:p>
            <a:pPr>
              <a:spcBef>
                <a:spcPts val="0"/>
              </a:spcBef>
            </a:pPr>
            <a:endParaRPr lang="en-US" b="1" dirty="0"/>
          </a:p>
          <a:p>
            <a:pPr marL="0" indent="0">
              <a:buNone/>
            </a:pPr>
            <a:r>
              <a:rPr lang="en-US" altLang="en-US" dirty="0">
                <a:cs typeface="Times New Roman" panose="02020603050405020304" pitchFamily="18" charset="0"/>
              </a:rPr>
              <a:t>A series of pages that provide a tutorial, tour, or presentation.</a:t>
            </a:r>
          </a:p>
          <a:p>
            <a:pPr marL="0" indent="0">
              <a:buNone/>
            </a:pPr>
            <a:r>
              <a:rPr lang="en-US" altLang="en-US" dirty="0">
                <a:cs typeface="Times New Roman" panose="02020603050405020304" pitchFamily="18" charset="0"/>
              </a:rPr>
              <a:t>Sequential viewing</a:t>
            </a:r>
            <a:endParaRPr lang="en-US" b="1" dirty="0"/>
          </a:p>
        </p:txBody>
      </p:sp>
      <p:pic>
        <p:nvPicPr>
          <p:cNvPr id="5" name="Picture 2" descr="A diagram shows a linear site organization. In the organization, the pages are viewed one after another in sequence from left to right. The pages are Home Page, Lesson 1, Lesson 2, Lesson 3, and Summar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9412" y="1636503"/>
            <a:ext cx="830738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6"/>
          <p:cNvSpPr txBox="1">
            <a:spLocks noChangeArrowheads="1"/>
          </p:cNvSpPr>
          <p:nvPr/>
        </p:nvSpPr>
        <p:spPr bwMode="auto">
          <a:xfrm>
            <a:off x="457200" y="2764187"/>
            <a:ext cx="739298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5.6 </a:t>
            </a:r>
            <a:r>
              <a:rPr lang="en-US" altLang="en-US" sz="1600" dirty="0">
                <a:latin typeface="+mj-lt"/>
              </a:rPr>
              <a:t>Linear site organization</a:t>
            </a:r>
          </a:p>
        </p:txBody>
      </p:sp>
    </p:spTree>
    <p:extLst>
      <p:ext uri="{BB962C8B-B14F-4D97-AF65-F5344CB8AC3E}">
        <p14:creationId xmlns:p14="http://schemas.microsoft.com/office/powerpoint/2010/main" val="4080877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Random Organization</a:t>
            </a:r>
            <a:endParaRPr lang="en-AU" dirty="0"/>
          </a:p>
        </p:txBody>
      </p:sp>
      <p:sp>
        <p:nvSpPr>
          <p:cNvPr id="3" name="Content Placeholder 2"/>
          <p:cNvSpPr>
            <a:spLocks noGrp="1"/>
          </p:cNvSpPr>
          <p:nvPr>
            <p:ph idx="1"/>
          </p:nvPr>
        </p:nvSpPr>
        <p:spPr/>
        <p:txBody>
          <a:bodyPr/>
          <a:lstStyle/>
          <a:p>
            <a:pPr>
              <a:spcBef>
                <a:spcPts val="1200"/>
              </a:spcBef>
            </a:pPr>
            <a:r>
              <a:rPr lang="en-US" sz="2400" dirty="0"/>
              <a:t>Sometimes called “Web” Organization</a:t>
            </a:r>
          </a:p>
          <a:p>
            <a:pPr>
              <a:spcBef>
                <a:spcPts val="1200"/>
              </a:spcBef>
            </a:pPr>
            <a:r>
              <a:rPr lang="en-US" sz="2400" dirty="0"/>
              <a:t>Usually there is no clear path through the site</a:t>
            </a:r>
          </a:p>
          <a:p>
            <a:pPr>
              <a:spcBef>
                <a:spcPts val="1200"/>
              </a:spcBef>
            </a:pPr>
            <a:r>
              <a:rPr lang="en-US" sz="2400" dirty="0"/>
              <a:t>May be used with artistic or concept sites</a:t>
            </a:r>
          </a:p>
          <a:p>
            <a:pPr>
              <a:spcBef>
                <a:spcPts val="1200"/>
              </a:spcBef>
            </a:pPr>
            <a:r>
              <a:rPr lang="en-US" sz="2400" dirty="0"/>
              <a:t>Not typically used for commercial sites.</a:t>
            </a:r>
          </a:p>
        </p:txBody>
      </p:sp>
      <p:pic>
        <p:nvPicPr>
          <p:cNvPr id="6" name="Picture 2" descr="A diagram shows the random site organization. The diagram has multiple site sections linked with one another."/>
          <p:cNvPicPr>
            <a:picLocks noChangeAspect="1" noChangeArrowheads="1"/>
          </p:cNvPicPr>
          <p:nvPr/>
        </p:nvPicPr>
        <p:blipFill>
          <a:blip r:embed="rId2"/>
          <a:srcRect/>
          <a:stretch>
            <a:fillRect/>
          </a:stretch>
        </p:blipFill>
        <p:spPr bwMode="auto">
          <a:xfrm>
            <a:off x="2743200" y="3863181"/>
            <a:ext cx="2454275" cy="1905000"/>
          </a:xfrm>
          <a:prstGeom prst="rect">
            <a:avLst/>
          </a:prstGeom>
          <a:noFill/>
          <a:ln>
            <a:noFill/>
          </a:ln>
          <a:effectLst>
            <a:outerShdw blurRad="50800" dist="38100" dir="2700000" algn="tl" rotWithShape="0">
              <a:prstClr val="black">
                <a:alpha val="40000"/>
              </a:prstClr>
            </a:outerShdw>
          </a:effectLst>
        </p:spPr>
      </p:pic>
      <p:sp>
        <p:nvSpPr>
          <p:cNvPr id="7" name="TextBox 6"/>
          <p:cNvSpPr txBox="1">
            <a:spLocks noChangeArrowheads="1"/>
          </p:cNvSpPr>
          <p:nvPr/>
        </p:nvSpPr>
        <p:spPr bwMode="auto">
          <a:xfrm>
            <a:off x="2590800" y="5843191"/>
            <a:ext cx="41910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5.7 </a:t>
            </a:r>
            <a:r>
              <a:rPr lang="en-US" altLang="en-US" sz="1600" dirty="0">
                <a:latin typeface="+mj-lt"/>
              </a:rPr>
              <a:t>Random site organization</a:t>
            </a:r>
          </a:p>
        </p:txBody>
      </p:sp>
    </p:spTree>
    <p:extLst>
      <p:ext uri="{BB962C8B-B14F-4D97-AF65-F5344CB8AC3E}">
        <p14:creationId xmlns:p14="http://schemas.microsoft.com/office/powerpoint/2010/main" val="16184717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Principles</a:t>
            </a:r>
            <a:endParaRPr lang="en-AU" dirty="0"/>
          </a:p>
        </p:txBody>
      </p:sp>
      <p:sp>
        <p:nvSpPr>
          <p:cNvPr id="3" name="Content Placeholder 2"/>
          <p:cNvSpPr>
            <a:spLocks noGrp="1"/>
          </p:cNvSpPr>
          <p:nvPr>
            <p:ph idx="1"/>
          </p:nvPr>
        </p:nvSpPr>
        <p:spPr/>
        <p:txBody>
          <a:bodyPr/>
          <a:lstStyle/>
          <a:p>
            <a:pPr marL="0" indent="0">
              <a:spcBef>
                <a:spcPts val="1200"/>
              </a:spcBef>
              <a:buNone/>
            </a:pPr>
            <a:r>
              <a:rPr lang="en-US" sz="2400" dirty="0"/>
              <a:t>Repetition</a:t>
            </a:r>
          </a:p>
          <a:p>
            <a:pPr>
              <a:spcBef>
                <a:spcPts val="1200"/>
              </a:spcBef>
            </a:pPr>
            <a:r>
              <a:rPr lang="en-US" sz="2400" dirty="0"/>
              <a:t>Repeat visual elements throughout design</a:t>
            </a:r>
          </a:p>
          <a:p>
            <a:pPr marL="0" indent="0">
              <a:spcBef>
                <a:spcPts val="1200"/>
              </a:spcBef>
              <a:buNone/>
            </a:pPr>
            <a:r>
              <a:rPr lang="en-US" sz="2400" dirty="0"/>
              <a:t>Contrast </a:t>
            </a:r>
          </a:p>
          <a:p>
            <a:pPr>
              <a:spcBef>
                <a:spcPts val="1200"/>
              </a:spcBef>
            </a:pPr>
            <a:r>
              <a:rPr lang="en-US" sz="2400" dirty="0"/>
              <a:t>Add visual excitement and draw attention</a:t>
            </a:r>
          </a:p>
          <a:p>
            <a:pPr marL="0" indent="0">
              <a:spcBef>
                <a:spcPts val="1200"/>
              </a:spcBef>
              <a:buNone/>
            </a:pPr>
            <a:r>
              <a:rPr lang="en-US" sz="2400" dirty="0"/>
              <a:t>Proximity</a:t>
            </a:r>
          </a:p>
          <a:p>
            <a:pPr>
              <a:spcBef>
                <a:spcPts val="1200"/>
              </a:spcBef>
            </a:pPr>
            <a:r>
              <a:rPr lang="en-US" sz="2400" dirty="0"/>
              <a:t>Group related items</a:t>
            </a:r>
          </a:p>
          <a:p>
            <a:pPr marL="0" indent="0">
              <a:spcBef>
                <a:spcPts val="1200"/>
              </a:spcBef>
              <a:buNone/>
            </a:pPr>
            <a:r>
              <a:rPr lang="en-US" sz="2400" dirty="0"/>
              <a:t>Alignment</a:t>
            </a:r>
          </a:p>
          <a:p>
            <a:pPr>
              <a:spcBef>
                <a:spcPts val="1200"/>
              </a:spcBef>
            </a:pPr>
            <a:r>
              <a:rPr lang="en-US" sz="2400" dirty="0"/>
              <a:t>Align elements to create visual unity</a:t>
            </a:r>
          </a:p>
        </p:txBody>
      </p:sp>
    </p:spTree>
    <p:extLst>
      <p:ext uri="{BB962C8B-B14F-4D97-AF65-F5344CB8AC3E}">
        <p14:creationId xmlns:p14="http://schemas.microsoft.com/office/powerpoint/2010/main" val="33068749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Figure 5.8 </a:t>
            </a:r>
            <a:r>
              <a:rPr lang="en-US" sz="2400" b="0" dirty="0"/>
              <a:t>The design principles of repetition, contrast, proximity, and alignment are applied on this web page.</a:t>
            </a:r>
          </a:p>
        </p:txBody>
      </p:sp>
      <p:pic>
        <p:nvPicPr>
          <p:cNvPr id="5" name="Picture 2" descr="A web page titled, Casita Sedona, Bed and Breakfast. "/>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1853143" y="1568400"/>
            <a:ext cx="5437714" cy="46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36022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to Provide for Accessibility</a:t>
            </a:r>
            <a:endParaRPr lang="en-AU" dirty="0"/>
          </a:p>
        </p:txBody>
      </p:sp>
      <p:sp>
        <p:nvSpPr>
          <p:cNvPr id="3" name="Content Placeholder 2"/>
          <p:cNvSpPr>
            <a:spLocks noGrp="1"/>
          </p:cNvSpPr>
          <p:nvPr>
            <p:ph idx="1"/>
          </p:nvPr>
        </p:nvSpPr>
        <p:spPr>
          <a:xfrm>
            <a:off x="457200" y="1600200"/>
            <a:ext cx="8229600" cy="4724400"/>
          </a:xfrm>
        </p:spPr>
        <p:txBody>
          <a:bodyPr/>
          <a:lstStyle/>
          <a:p>
            <a:pPr marL="0" indent="0">
              <a:buNone/>
            </a:pPr>
            <a:r>
              <a:rPr lang="en-US" dirty="0"/>
              <a:t>“The power of the Web is in its universality. Access by everyone regardless of disability is an essential aspect.” – Tim Berners-Lee</a:t>
            </a:r>
          </a:p>
          <a:p>
            <a:pPr marL="0" indent="0">
              <a:buNone/>
            </a:pPr>
            <a:r>
              <a:rPr lang="en-US" dirty="0"/>
              <a:t>Who benefits from increased accessibility? </a:t>
            </a:r>
          </a:p>
          <a:p>
            <a:pPr>
              <a:spcBef>
                <a:spcPts val="600"/>
              </a:spcBef>
            </a:pPr>
            <a:r>
              <a:rPr lang="en-US" sz="2400" dirty="0"/>
              <a:t>A person with a physical disability</a:t>
            </a:r>
          </a:p>
          <a:p>
            <a:pPr>
              <a:spcBef>
                <a:spcPts val="600"/>
              </a:spcBef>
            </a:pPr>
            <a:r>
              <a:rPr lang="en-US" sz="2400" dirty="0"/>
              <a:t>A person using a slow Internet connection</a:t>
            </a:r>
          </a:p>
          <a:p>
            <a:pPr>
              <a:spcBef>
                <a:spcPts val="600"/>
              </a:spcBef>
            </a:pPr>
            <a:r>
              <a:rPr lang="en-US" sz="2400" dirty="0"/>
              <a:t>A person using an old, outdated computer</a:t>
            </a:r>
          </a:p>
          <a:p>
            <a:pPr>
              <a:spcBef>
                <a:spcPts val="600"/>
              </a:spcBef>
            </a:pPr>
            <a:r>
              <a:rPr lang="en-US" sz="2400" dirty="0"/>
              <a:t>A person using a mobile phone</a:t>
            </a:r>
          </a:p>
          <a:p>
            <a:pPr marL="0" indent="0">
              <a:buNone/>
            </a:pPr>
            <a:r>
              <a:rPr lang="en-US" dirty="0"/>
              <a:t>Legal Requirement: Section 508</a:t>
            </a:r>
          </a:p>
          <a:p>
            <a:pPr marL="0" indent="0">
              <a:spcBef>
                <a:spcPts val="1000"/>
              </a:spcBef>
              <a:buNone/>
            </a:pPr>
            <a:r>
              <a:rPr lang="en-US" dirty="0"/>
              <a:t>Standards: WCAG 2.0, WCAG 2.1</a:t>
            </a:r>
          </a:p>
        </p:txBody>
      </p:sp>
    </p:spTree>
    <p:extLst>
      <p:ext uri="{BB962C8B-B14F-4D97-AF65-F5344CB8AC3E}">
        <p14:creationId xmlns:p14="http://schemas.microsoft.com/office/powerpoint/2010/main" val="10509608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for Accessibility</a:t>
            </a:r>
            <a:r>
              <a:rPr lang="en-US" altLang="en-US" sz="2000" b="0" dirty="0"/>
              <a:t> (1 of 2)</a:t>
            </a:r>
            <a:endParaRPr lang="en-AU" sz="2000" dirty="0"/>
          </a:p>
        </p:txBody>
      </p:sp>
      <p:sp>
        <p:nvSpPr>
          <p:cNvPr id="3" name="Content Placeholder 2"/>
          <p:cNvSpPr>
            <a:spLocks noGrp="1"/>
          </p:cNvSpPr>
          <p:nvPr>
            <p:ph idx="1"/>
          </p:nvPr>
        </p:nvSpPr>
        <p:spPr>
          <a:xfrm>
            <a:off x="457200" y="1600200"/>
            <a:ext cx="8229600" cy="4800600"/>
          </a:xfrm>
        </p:spPr>
        <p:txBody>
          <a:bodyPr/>
          <a:lstStyle/>
          <a:p>
            <a:pPr>
              <a:spcBef>
                <a:spcPts val="1200"/>
              </a:spcBef>
            </a:pPr>
            <a:r>
              <a:rPr lang="en-US" dirty="0"/>
              <a:t>Web Content Accessibility Guidelines 2.0</a:t>
            </a:r>
            <a:br>
              <a:rPr lang="en-US" dirty="0"/>
            </a:br>
            <a:r>
              <a:rPr lang="en-US" dirty="0"/>
              <a:t>WCAG 2.0</a:t>
            </a:r>
          </a:p>
          <a:p>
            <a:pPr marL="0" indent="0">
              <a:spcBef>
                <a:spcPts val="600"/>
              </a:spcBef>
              <a:buNone/>
            </a:pPr>
            <a:r>
              <a:rPr lang="en-US" dirty="0"/>
              <a:t>	https://www.w3.org/TR/WCAG21/Overview</a:t>
            </a:r>
          </a:p>
          <a:p>
            <a:pPr marL="0" indent="0">
              <a:spcBef>
                <a:spcPts val="600"/>
              </a:spcBef>
              <a:buNone/>
            </a:pPr>
            <a:r>
              <a:rPr lang="en-US" dirty="0"/>
              <a:t>	https://www.w3.org/WAI/WCAG21/quickref/?versi	</a:t>
            </a:r>
            <a:r>
              <a:rPr lang="en-US" dirty="0" err="1"/>
              <a:t>ons</a:t>
            </a:r>
            <a:r>
              <a:rPr lang="en-US" dirty="0"/>
              <a:t>=2.0</a:t>
            </a:r>
          </a:p>
        </p:txBody>
      </p:sp>
    </p:spTree>
    <p:extLst>
      <p:ext uri="{BB962C8B-B14F-4D97-AF65-F5344CB8AC3E}">
        <p14:creationId xmlns:p14="http://schemas.microsoft.com/office/powerpoint/2010/main" val="1565200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for Accessibility</a:t>
            </a:r>
            <a:r>
              <a:rPr lang="en-US" altLang="en-US" sz="2000" b="0" dirty="0"/>
              <a:t> (2 of 2)</a:t>
            </a:r>
            <a:endParaRPr lang="en-AU" sz="2000" dirty="0"/>
          </a:p>
        </p:txBody>
      </p:sp>
      <p:sp>
        <p:nvSpPr>
          <p:cNvPr id="3" name="Content Placeholder 2"/>
          <p:cNvSpPr>
            <a:spLocks noGrp="1"/>
          </p:cNvSpPr>
          <p:nvPr>
            <p:ph idx="1"/>
          </p:nvPr>
        </p:nvSpPr>
        <p:spPr>
          <a:xfrm>
            <a:off x="457200" y="1600200"/>
            <a:ext cx="8229600" cy="4800600"/>
          </a:xfrm>
        </p:spPr>
        <p:txBody>
          <a:bodyPr/>
          <a:lstStyle/>
          <a:p>
            <a:pPr marL="0" indent="0">
              <a:spcBef>
                <a:spcPts val="1200"/>
              </a:spcBef>
              <a:buNone/>
            </a:pPr>
            <a:r>
              <a:rPr lang="en-US" dirty="0"/>
              <a:t>Based on Four Principles (POUR)</a:t>
            </a:r>
          </a:p>
          <a:p>
            <a:pPr marL="514350" indent="-514350">
              <a:spcBef>
                <a:spcPts val="1200"/>
              </a:spcBef>
              <a:buFont typeface="+mj-lt"/>
              <a:buAutoNum type="arabicPeriod"/>
            </a:pPr>
            <a:r>
              <a:rPr lang="en-US" dirty="0"/>
              <a:t>Perceivable</a:t>
            </a:r>
            <a:br>
              <a:rPr lang="en-US" dirty="0"/>
            </a:br>
            <a:r>
              <a:rPr lang="en-US" dirty="0"/>
              <a:t>	</a:t>
            </a:r>
            <a:r>
              <a:rPr lang="en-US" sz="2300" dirty="0"/>
              <a:t>Content must be Perceivable</a:t>
            </a:r>
          </a:p>
          <a:p>
            <a:pPr marL="514350" indent="-514350">
              <a:spcBef>
                <a:spcPts val="1200"/>
              </a:spcBef>
              <a:buFont typeface="+mj-lt"/>
              <a:buAutoNum type="arabicPeriod"/>
            </a:pPr>
            <a:r>
              <a:rPr lang="en-US" dirty="0"/>
              <a:t>Operable</a:t>
            </a:r>
            <a:br>
              <a:rPr lang="en-US" dirty="0"/>
            </a:br>
            <a:r>
              <a:rPr lang="en-US" dirty="0"/>
              <a:t>	</a:t>
            </a:r>
            <a:r>
              <a:rPr lang="en-US" sz="2300" dirty="0"/>
              <a:t>Interface components in the content must be Operable</a:t>
            </a:r>
          </a:p>
          <a:p>
            <a:pPr marL="514350" indent="-514350">
              <a:spcBef>
                <a:spcPts val="1200"/>
              </a:spcBef>
              <a:buFont typeface="+mj-lt"/>
              <a:buAutoNum type="arabicPeriod"/>
            </a:pPr>
            <a:r>
              <a:rPr lang="en-US" dirty="0"/>
              <a:t>Understandable</a:t>
            </a:r>
            <a:br>
              <a:rPr lang="en-US" dirty="0"/>
            </a:br>
            <a:r>
              <a:rPr lang="en-US" dirty="0"/>
              <a:t>	</a:t>
            </a:r>
            <a:r>
              <a:rPr lang="en-US" sz="2300" dirty="0"/>
              <a:t>Content and controls must be Understandable</a:t>
            </a:r>
          </a:p>
          <a:p>
            <a:pPr marL="514350" indent="-514350">
              <a:spcBef>
                <a:spcPts val="1200"/>
              </a:spcBef>
              <a:buFont typeface="+mj-lt"/>
              <a:buAutoNum type="arabicPeriod"/>
            </a:pPr>
            <a:r>
              <a:rPr lang="en-US" dirty="0"/>
              <a:t>Robust.</a:t>
            </a:r>
            <a:br>
              <a:rPr lang="en-US" dirty="0"/>
            </a:br>
            <a:r>
              <a:rPr lang="en-US" dirty="0"/>
              <a:t>    </a:t>
            </a:r>
            <a:r>
              <a:rPr lang="en-US" sz="2300"/>
              <a:t>Content </a:t>
            </a:r>
            <a:r>
              <a:rPr lang="en-US" sz="2300" dirty="0"/>
              <a:t>should be Robust enough to work with current 	and future user agents, including assistive technologies</a:t>
            </a:r>
            <a:endParaRPr lang="en-AU" sz="2300" i="1" dirty="0"/>
          </a:p>
        </p:txBody>
      </p:sp>
    </p:spTree>
    <p:extLst>
      <p:ext uri="{BB962C8B-B14F-4D97-AF65-F5344CB8AC3E}">
        <p14:creationId xmlns:p14="http://schemas.microsoft.com/office/powerpoint/2010/main" val="38343704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Writing for the Web</a:t>
            </a:r>
            <a:endParaRPr lang="en-AU" sz="2000" b="0" dirty="0"/>
          </a:p>
        </p:txBody>
      </p:sp>
      <p:sp>
        <p:nvSpPr>
          <p:cNvPr id="3" name="Content Placeholder 2"/>
          <p:cNvSpPr>
            <a:spLocks noGrp="1"/>
          </p:cNvSpPr>
          <p:nvPr>
            <p:ph idx="1"/>
          </p:nvPr>
        </p:nvSpPr>
        <p:spPr/>
        <p:txBody>
          <a:bodyPr/>
          <a:lstStyle/>
          <a:p>
            <a:pPr marL="0" indent="0">
              <a:buNone/>
            </a:pPr>
            <a:r>
              <a:rPr lang="en-US" dirty="0"/>
              <a:t>Avoid long blocks of text </a:t>
            </a:r>
          </a:p>
          <a:p>
            <a:pPr marL="0" indent="0">
              <a:buNone/>
            </a:pPr>
            <a:r>
              <a:rPr lang="en-US" dirty="0"/>
              <a:t>Use bullet points </a:t>
            </a:r>
          </a:p>
          <a:p>
            <a:pPr marL="0" indent="0">
              <a:buNone/>
            </a:pPr>
            <a:r>
              <a:rPr lang="en-US" dirty="0"/>
              <a:t>Use headings and subheadings</a:t>
            </a:r>
          </a:p>
          <a:p>
            <a:pPr marL="0" indent="0">
              <a:buNone/>
            </a:pPr>
            <a:r>
              <a:rPr lang="en-US" dirty="0"/>
              <a:t>Use short paragraphs</a:t>
            </a:r>
            <a:endParaRPr lang="en-US" sz="2000" i="1" dirty="0"/>
          </a:p>
        </p:txBody>
      </p:sp>
    </p:spTree>
    <p:extLst>
      <p:ext uri="{BB962C8B-B14F-4D97-AF65-F5344CB8AC3E}">
        <p14:creationId xmlns:p14="http://schemas.microsoft.com/office/powerpoint/2010/main" val="3703330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Learning Outcomes</a:t>
            </a:r>
            <a:r>
              <a:rPr lang="en-US" altLang="en-US" sz="2000" b="0" dirty="0"/>
              <a:t> (1 of 2)</a:t>
            </a:r>
            <a:endParaRPr lang="en-US" sz="2000" b="0" dirty="0"/>
          </a:p>
        </p:txBody>
      </p:sp>
      <p:sp>
        <p:nvSpPr>
          <p:cNvPr id="3" name="Content Placeholder 2"/>
          <p:cNvSpPr>
            <a:spLocks noGrp="1"/>
          </p:cNvSpPr>
          <p:nvPr>
            <p:ph idx="1"/>
          </p:nvPr>
        </p:nvSpPr>
        <p:spPr>
          <a:xfrm>
            <a:off x="457200" y="1600200"/>
            <a:ext cx="8229600" cy="4572000"/>
          </a:xfrm>
        </p:spPr>
        <p:txBody>
          <a:bodyPr/>
          <a:lstStyle/>
          <a:p>
            <a:pPr marL="0" indent="0">
              <a:buNone/>
            </a:pPr>
            <a:r>
              <a:rPr lang="en-US" altLang="en-US" b="1" dirty="0"/>
              <a:t>In this chapter, you will learn how to ... </a:t>
            </a:r>
          </a:p>
          <a:p>
            <a:pPr>
              <a:spcBef>
                <a:spcPts val="600"/>
              </a:spcBef>
            </a:pPr>
            <a:r>
              <a:rPr lang="en-US" altLang="en-US" dirty="0"/>
              <a:t>Describe the most common types of website organization</a:t>
            </a:r>
          </a:p>
          <a:p>
            <a:pPr>
              <a:spcBef>
                <a:spcPts val="600"/>
              </a:spcBef>
            </a:pPr>
            <a:r>
              <a:rPr lang="en-US" altLang="en-US" dirty="0"/>
              <a:t>Describe principles of visual design</a:t>
            </a:r>
          </a:p>
          <a:p>
            <a:pPr>
              <a:spcBef>
                <a:spcPts val="600"/>
              </a:spcBef>
            </a:pPr>
            <a:r>
              <a:rPr lang="en-US" altLang="en-US" dirty="0"/>
              <a:t>Design for your target audience</a:t>
            </a:r>
          </a:p>
          <a:p>
            <a:pPr>
              <a:spcBef>
                <a:spcPts val="600"/>
              </a:spcBef>
            </a:pPr>
            <a:r>
              <a:rPr lang="en-US" altLang="en-US" dirty="0"/>
              <a:t>Create clear, easy-to-use navigation</a:t>
            </a:r>
          </a:p>
          <a:p>
            <a:pPr>
              <a:spcBef>
                <a:spcPts val="600"/>
              </a:spcBef>
            </a:pPr>
            <a:r>
              <a:rPr lang="en-US" altLang="en-US" dirty="0"/>
              <a:t>Improve the readability of the text on your web pages</a:t>
            </a:r>
          </a:p>
          <a:p>
            <a:pPr>
              <a:spcBef>
                <a:spcPts val="600"/>
              </a:spcBef>
            </a:pPr>
            <a:r>
              <a:rPr lang="en-US" altLang="en-US" dirty="0"/>
              <a:t>Use graphics appropriately on web pages</a:t>
            </a:r>
          </a:p>
          <a:p>
            <a:pPr>
              <a:spcBef>
                <a:spcPts val="600"/>
              </a:spcBef>
            </a:pPr>
            <a:endParaRPr lang="en-US" altLang="en-US" dirty="0"/>
          </a:p>
          <a:p>
            <a:endParaRPr lang="en-US" altLang="en-US" dirty="0"/>
          </a:p>
        </p:txBody>
      </p:sp>
    </p:spTree>
    <p:extLst>
      <p:ext uri="{BB962C8B-B14F-4D97-AF65-F5344CB8AC3E}">
        <p14:creationId xmlns:p14="http://schemas.microsoft.com/office/powerpoint/2010/main" val="30106995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“Easy to Read” Text</a:t>
            </a:r>
            <a:endParaRPr lang="en-AU" dirty="0"/>
          </a:p>
        </p:txBody>
      </p:sp>
      <p:sp>
        <p:nvSpPr>
          <p:cNvPr id="3" name="Content Placeholder 2"/>
          <p:cNvSpPr>
            <a:spLocks noGrp="1"/>
          </p:cNvSpPr>
          <p:nvPr>
            <p:ph idx="1"/>
          </p:nvPr>
        </p:nvSpPr>
        <p:spPr/>
        <p:txBody>
          <a:bodyPr/>
          <a:lstStyle/>
          <a:p>
            <a:pPr marL="0" indent="0">
              <a:buNone/>
            </a:pPr>
            <a:r>
              <a:rPr lang="en-US" dirty="0"/>
              <a:t>Use common fonts:</a:t>
            </a:r>
          </a:p>
          <a:p>
            <a:r>
              <a:rPr lang="en-US" dirty="0"/>
              <a:t>Arial, Helvetica, Verdana, Times New Roman</a:t>
            </a:r>
          </a:p>
          <a:p>
            <a:pPr marL="0" indent="0">
              <a:buNone/>
            </a:pPr>
            <a:r>
              <a:rPr lang="en-US" dirty="0"/>
              <a:t>Use appropriate text size: </a:t>
            </a:r>
          </a:p>
          <a:p>
            <a:r>
              <a:rPr lang="en-US" dirty="0"/>
              <a:t>medium, 1em, 100%</a:t>
            </a:r>
          </a:p>
          <a:p>
            <a:pPr marL="0" indent="0">
              <a:buNone/>
            </a:pPr>
            <a:r>
              <a:rPr lang="en-US" dirty="0"/>
              <a:t>Use strong contrast between text &amp; background </a:t>
            </a:r>
          </a:p>
          <a:p>
            <a:pPr marL="0" indent="0">
              <a:buNone/>
            </a:pPr>
            <a:r>
              <a:rPr lang="en-US" dirty="0"/>
              <a:t>Use columns instead of wide areas of horizontal text</a:t>
            </a:r>
            <a:endParaRPr lang="en-AU" dirty="0"/>
          </a:p>
        </p:txBody>
      </p:sp>
    </p:spTree>
    <p:extLst>
      <p:ext uri="{BB962C8B-B14F-4D97-AF65-F5344CB8AC3E}">
        <p14:creationId xmlns:p14="http://schemas.microsoft.com/office/powerpoint/2010/main" val="22334335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More Text Design Considerations</a:t>
            </a:r>
          </a:p>
        </p:txBody>
      </p:sp>
      <p:sp>
        <p:nvSpPr>
          <p:cNvPr id="3" name="Content Placeholder 2"/>
          <p:cNvSpPr>
            <a:spLocks noGrp="1"/>
          </p:cNvSpPr>
          <p:nvPr>
            <p:ph idx="1"/>
          </p:nvPr>
        </p:nvSpPr>
        <p:spPr/>
        <p:txBody>
          <a:bodyPr/>
          <a:lstStyle/>
          <a:p>
            <a:pPr>
              <a:spcBef>
                <a:spcPts val="600"/>
              </a:spcBef>
            </a:pPr>
            <a:r>
              <a:rPr lang="en-US" dirty="0"/>
              <a:t>Carefully choose text in hyperlinks</a:t>
            </a:r>
          </a:p>
          <a:p>
            <a:pPr lvl="1"/>
            <a:r>
              <a:rPr lang="en-US" dirty="0"/>
              <a:t>Avoid “click here” </a:t>
            </a:r>
          </a:p>
          <a:p>
            <a:pPr lvl="1"/>
            <a:r>
              <a:rPr lang="en-US" dirty="0"/>
              <a:t>Hyperlink key words or phrases, not entire sentences </a:t>
            </a:r>
          </a:p>
          <a:p>
            <a:pPr>
              <a:spcBef>
                <a:spcPts val="600"/>
              </a:spcBef>
            </a:pPr>
            <a:r>
              <a:rPr lang="en-US" dirty="0" err="1"/>
              <a:t>Chek</a:t>
            </a:r>
            <a:r>
              <a:rPr lang="en-US" dirty="0"/>
              <a:t> </a:t>
            </a:r>
            <a:r>
              <a:rPr lang="en-US" dirty="0" err="1"/>
              <a:t>yur</a:t>
            </a:r>
            <a:r>
              <a:rPr lang="en-US" dirty="0"/>
              <a:t> </a:t>
            </a:r>
            <a:r>
              <a:rPr lang="en-US" dirty="0" err="1"/>
              <a:t>spellin</a:t>
            </a:r>
            <a:r>
              <a:rPr lang="en-US" dirty="0"/>
              <a:t> (Check your spelling)</a:t>
            </a:r>
            <a:endParaRPr lang="en-AU" dirty="0"/>
          </a:p>
        </p:txBody>
      </p:sp>
    </p:spTree>
    <p:extLst>
      <p:ext uri="{BB962C8B-B14F-4D97-AF65-F5344CB8AC3E}">
        <p14:creationId xmlns:p14="http://schemas.microsoft.com/office/powerpoint/2010/main" val="4014471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 Theory</a:t>
            </a:r>
            <a:endParaRPr lang="en-AU" sz="2000" b="0" dirty="0"/>
          </a:p>
        </p:txBody>
      </p:sp>
      <p:sp>
        <p:nvSpPr>
          <p:cNvPr id="3" name="Content Placeholder 2"/>
          <p:cNvSpPr>
            <a:spLocks noGrp="1"/>
          </p:cNvSpPr>
          <p:nvPr>
            <p:ph idx="1"/>
          </p:nvPr>
        </p:nvSpPr>
        <p:spPr>
          <a:xfrm>
            <a:off x="457200" y="1600200"/>
            <a:ext cx="8229600" cy="4648200"/>
          </a:xfrm>
        </p:spPr>
        <p:txBody>
          <a:bodyPr/>
          <a:lstStyle/>
          <a:p>
            <a:pPr marL="0" indent="0">
              <a:buNone/>
            </a:pPr>
            <a:r>
              <a:rPr lang="en-US" dirty="0"/>
              <a:t>Color Theory:</a:t>
            </a:r>
          </a:p>
          <a:p>
            <a:r>
              <a:rPr lang="en-US" dirty="0"/>
              <a:t>the study of color </a:t>
            </a:r>
            <a:br>
              <a:rPr lang="en-US" dirty="0"/>
            </a:br>
            <a:r>
              <a:rPr lang="en-US" dirty="0"/>
              <a:t>and its use in design</a:t>
            </a:r>
          </a:p>
          <a:p>
            <a:pPr marL="0" indent="0">
              <a:buNone/>
            </a:pPr>
            <a:r>
              <a:rPr lang="en-US" dirty="0"/>
              <a:t>Color Wheel</a:t>
            </a:r>
          </a:p>
          <a:p>
            <a:r>
              <a:rPr lang="en-US" dirty="0"/>
              <a:t>Primary Colors</a:t>
            </a:r>
          </a:p>
          <a:p>
            <a:r>
              <a:rPr lang="en-US" dirty="0"/>
              <a:t>Secondary Colors</a:t>
            </a:r>
          </a:p>
          <a:p>
            <a:r>
              <a:rPr lang="en-US" dirty="0"/>
              <a:t>Tertiary Colors</a:t>
            </a:r>
          </a:p>
        </p:txBody>
      </p:sp>
      <p:pic>
        <p:nvPicPr>
          <p:cNvPr id="4" name="Picture 6" descr="A color wheel shows the primary colors, the secondary colors, and the tertiary colors."/>
          <p:cNvPicPr>
            <a:picLocks noChangeAspect="1" noChangeArrowheads="1"/>
          </p:cNvPicPr>
          <p:nvPr/>
        </p:nvPicPr>
        <p:blipFill>
          <a:blip r:embed="rId2"/>
          <a:srcRect/>
          <a:stretch>
            <a:fillRect/>
          </a:stretch>
        </p:blipFill>
        <p:spPr bwMode="auto">
          <a:xfrm>
            <a:off x="4267200" y="1219200"/>
            <a:ext cx="4038600" cy="4038600"/>
          </a:xfrm>
          <a:prstGeom prst="rect">
            <a:avLst/>
          </a:prstGeom>
          <a:noFill/>
          <a:ln>
            <a:noFill/>
          </a:ln>
          <a:effectLst>
            <a:outerShdw blurRad="50800" dist="38100" dir="2700000" algn="tl" rotWithShape="0">
              <a:prstClr val="black">
                <a:alpha val="40000"/>
              </a:prstClr>
            </a:outerShdw>
          </a:effectLst>
        </p:spPr>
      </p:pic>
      <p:sp>
        <p:nvSpPr>
          <p:cNvPr id="5" name="TextBox 6"/>
          <p:cNvSpPr txBox="1">
            <a:spLocks noChangeArrowheads="1"/>
          </p:cNvSpPr>
          <p:nvPr/>
        </p:nvSpPr>
        <p:spPr bwMode="auto">
          <a:xfrm>
            <a:off x="4191000" y="5391360"/>
            <a:ext cx="41148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5.11 </a:t>
            </a:r>
            <a:r>
              <a:rPr lang="en-US" altLang="en-US" sz="1600" dirty="0">
                <a:latin typeface="+mj-lt"/>
              </a:rPr>
              <a:t>Color wheel</a:t>
            </a:r>
          </a:p>
        </p:txBody>
      </p:sp>
    </p:spTree>
    <p:extLst>
      <p:ext uri="{BB962C8B-B14F-4D97-AF65-F5344CB8AC3E}">
        <p14:creationId xmlns:p14="http://schemas.microsoft.com/office/powerpoint/2010/main" val="29759942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 Schemes Based on The Color Wheel (1)</a:t>
            </a:r>
            <a:endParaRPr lang="en-AU" dirty="0"/>
          </a:p>
        </p:txBody>
      </p:sp>
      <p:sp>
        <p:nvSpPr>
          <p:cNvPr id="3" name="Content Placeholder 2"/>
          <p:cNvSpPr>
            <a:spLocks noGrp="1"/>
          </p:cNvSpPr>
          <p:nvPr>
            <p:ph idx="1"/>
          </p:nvPr>
        </p:nvSpPr>
        <p:spPr/>
        <p:txBody>
          <a:bodyPr/>
          <a:lstStyle/>
          <a:p>
            <a:pPr marL="0" indent="0">
              <a:buNone/>
            </a:pPr>
            <a:r>
              <a:rPr lang="en-US" dirty="0"/>
              <a:t>Monochromatic – shades, tints, or tones </a:t>
            </a:r>
            <a:br>
              <a:rPr lang="en-US" dirty="0"/>
            </a:br>
            <a:r>
              <a:rPr lang="en-US" dirty="0"/>
              <a:t>of the same color</a:t>
            </a:r>
            <a:br>
              <a:rPr lang="en-US" dirty="0"/>
            </a:br>
            <a:r>
              <a:rPr lang="en-US" dirty="0"/>
              <a:t>http://meyerweb.com/eric/tools/color-blend</a:t>
            </a:r>
          </a:p>
          <a:p>
            <a:pPr marL="0" indent="0">
              <a:buNone/>
            </a:pPr>
            <a:r>
              <a:rPr lang="en-US" dirty="0"/>
              <a:t>Analogous – a main color and two colors adjacent to it on the color wheel</a:t>
            </a:r>
          </a:p>
          <a:p>
            <a:pPr marL="0" indent="0">
              <a:buNone/>
            </a:pPr>
            <a:r>
              <a:rPr lang="en-US" dirty="0"/>
              <a:t>Complementary – two colors that are opposite each other on the color wheel </a:t>
            </a:r>
          </a:p>
          <a:p>
            <a:endParaRPr lang="en-AU" dirty="0"/>
          </a:p>
        </p:txBody>
      </p:sp>
    </p:spTree>
    <p:extLst>
      <p:ext uri="{BB962C8B-B14F-4D97-AF65-F5344CB8AC3E}">
        <p14:creationId xmlns:p14="http://schemas.microsoft.com/office/powerpoint/2010/main" val="22476625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 Schemes Based on The Color Wheel (1)</a:t>
            </a:r>
            <a:r>
              <a:rPr lang="en-AU" dirty="0"/>
              <a:t> </a:t>
            </a:r>
          </a:p>
        </p:txBody>
      </p:sp>
      <p:pic>
        <p:nvPicPr>
          <p:cNvPr id="4" name="Picture 2" descr="A monochromatic color scheme displays purple color with its shade and tint."/>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04800" y="1905000"/>
            <a:ext cx="3121875" cy="108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6"/>
          <p:cNvSpPr txBox="1">
            <a:spLocks noChangeArrowheads="1"/>
          </p:cNvSpPr>
          <p:nvPr/>
        </p:nvSpPr>
        <p:spPr bwMode="auto">
          <a:xfrm>
            <a:off x="399897" y="3010669"/>
            <a:ext cx="40959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5.13 </a:t>
            </a:r>
            <a:r>
              <a:rPr lang="en-US" altLang="en-US" sz="1600" dirty="0">
                <a:latin typeface="+mj-lt"/>
              </a:rPr>
              <a:t>Monochromatic color scheme</a:t>
            </a:r>
          </a:p>
        </p:txBody>
      </p:sp>
      <p:pic>
        <p:nvPicPr>
          <p:cNvPr id="7" name="Picture 3" descr="An analogous color scheme displays colors as orange, red orange, and yellow oran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897" y="3886231"/>
            <a:ext cx="3257419" cy="108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6"/>
          <p:cNvSpPr txBox="1">
            <a:spLocks noChangeArrowheads="1"/>
          </p:cNvSpPr>
          <p:nvPr/>
        </p:nvSpPr>
        <p:spPr bwMode="auto">
          <a:xfrm>
            <a:off x="375316" y="4995446"/>
            <a:ext cx="396808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5.14 </a:t>
            </a:r>
            <a:r>
              <a:rPr lang="en-US" altLang="en-US" sz="1600" dirty="0">
                <a:latin typeface="+mj-lt"/>
              </a:rPr>
              <a:t>Analogous color scheme</a:t>
            </a:r>
          </a:p>
        </p:txBody>
      </p:sp>
      <p:pic>
        <p:nvPicPr>
          <p:cNvPr id="9" name="Picture 4" descr="A complementary color scheme displays colors as yellow and viole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9200" y="2459946"/>
            <a:ext cx="2880000" cy="144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TextBox 6"/>
          <p:cNvSpPr txBox="1">
            <a:spLocks noChangeArrowheads="1"/>
          </p:cNvSpPr>
          <p:nvPr/>
        </p:nvSpPr>
        <p:spPr bwMode="auto">
          <a:xfrm>
            <a:off x="4953000" y="3899946"/>
            <a:ext cx="396808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5.15 </a:t>
            </a:r>
            <a:r>
              <a:rPr lang="en-US" altLang="en-US" sz="1600" dirty="0">
                <a:latin typeface="+mj-lt"/>
              </a:rPr>
              <a:t>Complementary color scheme</a:t>
            </a:r>
          </a:p>
        </p:txBody>
      </p:sp>
    </p:spTree>
    <p:extLst>
      <p:ext uri="{BB962C8B-B14F-4D97-AF65-F5344CB8AC3E}">
        <p14:creationId xmlns:p14="http://schemas.microsoft.com/office/powerpoint/2010/main" val="24280502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 Schemes Based on The Color Wheel (2)</a:t>
            </a:r>
            <a:endParaRPr lang="en-AU" dirty="0"/>
          </a:p>
        </p:txBody>
      </p:sp>
      <p:sp>
        <p:nvSpPr>
          <p:cNvPr id="3" name="Content Placeholder 2"/>
          <p:cNvSpPr>
            <a:spLocks noGrp="1"/>
          </p:cNvSpPr>
          <p:nvPr>
            <p:ph idx="1"/>
          </p:nvPr>
        </p:nvSpPr>
        <p:spPr/>
        <p:txBody>
          <a:bodyPr/>
          <a:lstStyle/>
          <a:p>
            <a:pPr marL="0" indent="0">
              <a:buNone/>
            </a:pPr>
            <a:r>
              <a:rPr lang="en-US" dirty="0"/>
              <a:t>Split Complementary – a main color, the color opposite it on the color wheel (the complement) and two colors adjacent to the complement</a:t>
            </a:r>
          </a:p>
          <a:p>
            <a:pPr marL="0" indent="0">
              <a:buNone/>
            </a:pPr>
            <a:r>
              <a:rPr lang="en-US" dirty="0"/>
              <a:t>Triadic- three colors that are equidistant on the color wheel</a:t>
            </a:r>
          </a:p>
          <a:p>
            <a:pPr marL="0" indent="0">
              <a:buNone/>
            </a:pPr>
            <a:r>
              <a:rPr lang="en-US" dirty="0" err="1"/>
              <a:t>Tetradic</a:t>
            </a:r>
            <a:r>
              <a:rPr lang="en-US" dirty="0"/>
              <a:t> – two complementary color pairs </a:t>
            </a:r>
          </a:p>
          <a:p>
            <a:endParaRPr lang="en-AU" dirty="0"/>
          </a:p>
        </p:txBody>
      </p:sp>
    </p:spTree>
    <p:extLst>
      <p:ext uri="{BB962C8B-B14F-4D97-AF65-F5344CB8AC3E}">
        <p14:creationId xmlns:p14="http://schemas.microsoft.com/office/powerpoint/2010/main" val="7936216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 Schemes Based on The Color Wheel (2)</a:t>
            </a:r>
            <a:r>
              <a:rPr lang="en-AU" dirty="0"/>
              <a:t> </a:t>
            </a:r>
          </a:p>
        </p:txBody>
      </p:sp>
      <p:pic>
        <p:nvPicPr>
          <p:cNvPr id="11" name="Picture 2" descr="A split complementary color scheme displays colors as yellow, violet, red violet, and blue violet."/>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72858" y="1913284"/>
            <a:ext cx="4320000" cy="108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6"/>
          <p:cNvSpPr txBox="1">
            <a:spLocks noChangeArrowheads="1"/>
          </p:cNvSpPr>
          <p:nvPr/>
        </p:nvSpPr>
        <p:spPr bwMode="auto">
          <a:xfrm>
            <a:off x="399897" y="3010669"/>
            <a:ext cx="409590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5.16 </a:t>
            </a:r>
            <a:r>
              <a:rPr lang="en-US" altLang="en-US" sz="1600" dirty="0">
                <a:latin typeface="+mj-lt"/>
              </a:rPr>
              <a:t>Split complementary color scheme</a:t>
            </a:r>
          </a:p>
        </p:txBody>
      </p:sp>
      <p:pic>
        <p:nvPicPr>
          <p:cNvPr id="12" name="Picture 3" descr="A triadic color scheme displays colors as blue green, yellow orange, and red viol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4113254"/>
            <a:ext cx="3441356" cy="108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6"/>
          <p:cNvSpPr txBox="1">
            <a:spLocks noChangeArrowheads="1"/>
          </p:cNvSpPr>
          <p:nvPr/>
        </p:nvSpPr>
        <p:spPr bwMode="auto">
          <a:xfrm>
            <a:off x="375316" y="5147846"/>
            <a:ext cx="396808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5.17 </a:t>
            </a:r>
            <a:r>
              <a:rPr lang="en-US" altLang="en-US" sz="1600" dirty="0">
                <a:latin typeface="+mj-lt"/>
              </a:rPr>
              <a:t>Triadic color scheme</a:t>
            </a:r>
          </a:p>
        </p:txBody>
      </p:sp>
      <p:pic>
        <p:nvPicPr>
          <p:cNvPr id="13" name="Picture 4" descr="A tetradic color scheme displays complementary pairs as yellow green and red viole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95800" y="3139010"/>
            <a:ext cx="4268571" cy="108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TextBox 6"/>
          <p:cNvSpPr txBox="1">
            <a:spLocks noChangeArrowheads="1"/>
          </p:cNvSpPr>
          <p:nvPr/>
        </p:nvSpPr>
        <p:spPr bwMode="auto">
          <a:xfrm>
            <a:off x="4574458" y="4237325"/>
            <a:ext cx="396808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5.18 </a:t>
            </a:r>
            <a:r>
              <a:rPr lang="en-US" altLang="en-US" sz="1600" dirty="0" err="1">
                <a:latin typeface="+mj-lt"/>
              </a:rPr>
              <a:t>Tetradic</a:t>
            </a:r>
            <a:r>
              <a:rPr lang="en-US" altLang="en-US" sz="1600" dirty="0">
                <a:latin typeface="+mj-lt"/>
              </a:rPr>
              <a:t> color scheme</a:t>
            </a:r>
          </a:p>
        </p:txBody>
      </p:sp>
    </p:spTree>
    <p:extLst>
      <p:ext uri="{BB962C8B-B14F-4D97-AF65-F5344CB8AC3E}">
        <p14:creationId xmlns:p14="http://schemas.microsoft.com/office/powerpoint/2010/main" val="656858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Implementing a </a:t>
            </a:r>
            <a:r>
              <a:rPr lang="en-AU" dirty="0" err="1"/>
              <a:t>Color</a:t>
            </a:r>
            <a:r>
              <a:rPr lang="en-AU" dirty="0"/>
              <a:t> Scheme</a:t>
            </a:r>
          </a:p>
        </p:txBody>
      </p:sp>
      <p:sp>
        <p:nvSpPr>
          <p:cNvPr id="3" name="Content Placeholder 2"/>
          <p:cNvSpPr>
            <a:spLocks noGrp="1"/>
          </p:cNvSpPr>
          <p:nvPr>
            <p:ph idx="1"/>
          </p:nvPr>
        </p:nvSpPr>
        <p:spPr>
          <a:xfrm>
            <a:off x="457200" y="1600200"/>
            <a:ext cx="8229600" cy="4648200"/>
          </a:xfrm>
        </p:spPr>
        <p:txBody>
          <a:bodyPr/>
          <a:lstStyle/>
          <a:p>
            <a:pPr marL="0" indent="0">
              <a:buNone/>
            </a:pPr>
            <a:r>
              <a:rPr lang="en-US" dirty="0"/>
              <a:t>Choose one color to be dominant</a:t>
            </a:r>
          </a:p>
          <a:p>
            <a:pPr marL="0" indent="0">
              <a:spcBef>
                <a:spcPts val="600"/>
              </a:spcBef>
              <a:buNone/>
            </a:pPr>
            <a:r>
              <a:rPr lang="en-US" dirty="0"/>
              <a:t>Use other colors in the color scheme as accent colors </a:t>
            </a:r>
          </a:p>
          <a:p>
            <a:pPr>
              <a:spcBef>
                <a:spcPts val="600"/>
              </a:spcBef>
            </a:pPr>
            <a:r>
              <a:rPr lang="en-US" sz="2400" dirty="0"/>
              <a:t>headings,</a:t>
            </a:r>
          </a:p>
          <a:p>
            <a:pPr>
              <a:spcBef>
                <a:spcPts val="600"/>
              </a:spcBef>
            </a:pPr>
            <a:r>
              <a:rPr lang="en-US" sz="2400" dirty="0"/>
              <a:t>subheadings</a:t>
            </a:r>
          </a:p>
          <a:p>
            <a:pPr>
              <a:spcBef>
                <a:spcPts val="600"/>
              </a:spcBef>
            </a:pPr>
            <a:r>
              <a:rPr lang="en-US" sz="2400" dirty="0"/>
              <a:t>borders,</a:t>
            </a:r>
          </a:p>
          <a:p>
            <a:pPr>
              <a:spcBef>
                <a:spcPts val="600"/>
              </a:spcBef>
            </a:pPr>
            <a:r>
              <a:rPr lang="en-US" sz="2400" dirty="0"/>
              <a:t>list markers, etc.</a:t>
            </a:r>
          </a:p>
          <a:p>
            <a:pPr marL="0" indent="0">
              <a:spcBef>
                <a:spcPts val="600"/>
              </a:spcBef>
              <a:buNone/>
            </a:pPr>
            <a:r>
              <a:rPr lang="en-US" dirty="0"/>
              <a:t>Use neutrals such as white, off-white, gray, black, or brown</a:t>
            </a:r>
          </a:p>
          <a:p>
            <a:pPr marL="0" indent="0">
              <a:spcBef>
                <a:spcPts val="600"/>
              </a:spcBef>
              <a:buNone/>
            </a:pPr>
            <a:r>
              <a:rPr lang="en-US" dirty="0"/>
              <a:t>Do not restrict yourself to web-safe colors</a:t>
            </a:r>
          </a:p>
          <a:p>
            <a:pPr marL="0" indent="0">
              <a:spcBef>
                <a:spcPts val="600"/>
              </a:spcBef>
              <a:buNone/>
            </a:pPr>
            <a:r>
              <a:rPr lang="en-US" dirty="0"/>
              <a:t>Feel free to use tints, shades, or tones of colors</a:t>
            </a:r>
            <a:endParaRPr lang="en-AU" dirty="0"/>
          </a:p>
        </p:txBody>
      </p:sp>
    </p:spTree>
    <p:extLst>
      <p:ext uri="{BB962C8B-B14F-4D97-AF65-F5344CB8AC3E}">
        <p14:creationId xmlns:p14="http://schemas.microsoft.com/office/powerpoint/2010/main" val="26331012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Verify Sufficient Contrast</a:t>
            </a:r>
          </a:p>
        </p:txBody>
      </p:sp>
      <p:sp>
        <p:nvSpPr>
          <p:cNvPr id="3" name="Content Placeholder 2"/>
          <p:cNvSpPr>
            <a:spLocks noGrp="1"/>
          </p:cNvSpPr>
          <p:nvPr>
            <p:ph idx="1"/>
          </p:nvPr>
        </p:nvSpPr>
        <p:spPr/>
        <p:txBody>
          <a:bodyPr/>
          <a:lstStyle/>
          <a:p>
            <a:pPr marL="0" indent="0">
              <a:buNone/>
            </a:pPr>
            <a:r>
              <a:rPr lang="en-US" dirty="0"/>
              <a:t>When you choose colors for text and background, </a:t>
            </a:r>
            <a:br>
              <a:rPr lang="en-US" dirty="0"/>
            </a:br>
            <a:r>
              <a:rPr lang="en-US" dirty="0"/>
              <a:t>sufficient contrast is needed so that the text is easy to read.</a:t>
            </a:r>
          </a:p>
          <a:p>
            <a:pPr marL="0" indent="0">
              <a:buNone/>
            </a:pPr>
            <a:r>
              <a:rPr lang="en-US" dirty="0"/>
              <a:t>Use one of the following online tools to verify contrast:</a:t>
            </a:r>
          </a:p>
          <a:p>
            <a:pPr>
              <a:spcBef>
                <a:spcPts val="600"/>
              </a:spcBef>
            </a:pPr>
            <a:r>
              <a:rPr lang="en-US" dirty="0"/>
              <a:t>http://webaim.org/resources/contrastchecker</a:t>
            </a:r>
          </a:p>
          <a:p>
            <a:pPr>
              <a:spcBef>
                <a:spcPts val="600"/>
              </a:spcBef>
            </a:pPr>
            <a:r>
              <a:rPr lang="en-US" dirty="0"/>
              <a:t>http://snook.ca/technical/colour_contrast/colour.html</a:t>
            </a:r>
          </a:p>
          <a:p>
            <a:pPr>
              <a:spcBef>
                <a:spcPts val="600"/>
              </a:spcBef>
            </a:pPr>
            <a:r>
              <a:rPr lang="en-US" dirty="0"/>
              <a:t>http://juicystudio.com/services/luminositycontrastratio.php</a:t>
            </a:r>
            <a:endParaRPr lang="en-AU" dirty="0"/>
          </a:p>
        </p:txBody>
      </p:sp>
    </p:spTree>
    <p:extLst>
      <p:ext uri="{BB962C8B-B14F-4D97-AF65-F5344CB8AC3E}">
        <p14:creationId xmlns:p14="http://schemas.microsoft.com/office/powerpoint/2010/main" val="40827705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Color</a:t>
            </a:r>
            <a:r>
              <a:rPr lang="en-AU" dirty="0"/>
              <a:t> Scheme Resources</a:t>
            </a:r>
          </a:p>
        </p:txBody>
      </p:sp>
      <p:sp>
        <p:nvSpPr>
          <p:cNvPr id="3" name="Content Placeholder 2"/>
          <p:cNvSpPr>
            <a:spLocks noGrp="1"/>
          </p:cNvSpPr>
          <p:nvPr>
            <p:ph idx="1"/>
          </p:nvPr>
        </p:nvSpPr>
        <p:spPr/>
        <p:txBody>
          <a:bodyPr/>
          <a:lstStyle/>
          <a:p>
            <a:pPr marL="0" indent="0">
              <a:spcBef>
                <a:spcPts val="600"/>
              </a:spcBef>
              <a:buNone/>
            </a:pPr>
            <a:r>
              <a:rPr lang="en-AU" dirty="0"/>
              <a:t>https://meyerweb.com/eric/tools/color-blend</a:t>
            </a:r>
          </a:p>
          <a:p>
            <a:pPr marL="0" indent="0">
              <a:spcBef>
                <a:spcPts val="600"/>
              </a:spcBef>
              <a:buNone/>
            </a:pPr>
            <a:r>
              <a:rPr lang="en-AU" dirty="0"/>
              <a:t>http://paletton.com</a:t>
            </a:r>
          </a:p>
          <a:p>
            <a:pPr marL="0" indent="0">
              <a:spcBef>
                <a:spcPts val="600"/>
              </a:spcBef>
              <a:buNone/>
            </a:pPr>
            <a:r>
              <a:rPr lang="en-AU" dirty="0"/>
              <a:t>http://www.colorsontheweb.com/colorwizard.asp</a:t>
            </a:r>
          </a:p>
          <a:p>
            <a:pPr marL="0" indent="0">
              <a:spcBef>
                <a:spcPts val="600"/>
              </a:spcBef>
              <a:buNone/>
            </a:pPr>
            <a:r>
              <a:rPr lang="en-AU" dirty="0"/>
              <a:t>https://color.adobe.com/create</a:t>
            </a:r>
          </a:p>
          <a:p>
            <a:pPr marL="0" indent="0">
              <a:spcBef>
                <a:spcPts val="600"/>
              </a:spcBef>
              <a:buNone/>
            </a:pPr>
            <a:r>
              <a:rPr lang="en-AU" dirty="0"/>
              <a:t>http://www.colorspire.com</a:t>
            </a:r>
          </a:p>
          <a:p>
            <a:pPr marL="0" indent="0">
              <a:spcBef>
                <a:spcPts val="600"/>
              </a:spcBef>
              <a:buNone/>
            </a:pPr>
            <a:r>
              <a:rPr lang="en-AU" dirty="0"/>
              <a:t>http://hslpicker.com</a:t>
            </a:r>
          </a:p>
          <a:p>
            <a:endParaRPr lang="en-AU" dirty="0"/>
          </a:p>
        </p:txBody>
      </p:sp>
      <p:pic>
        <p:nvPicPr>
          <p:cNvPr id="4" name="Picture 6" descr="A color wheel shows the primary colors, the secondary colors, and the tertiary color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3048000"/>
            <a:ext cx="2590800" cy="2590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6"/>
          <p:cNvSpPr txBox="1">
            <a:spLocks noChangeArrowheads="1"/>
          </p:cNvSpPr>
          <p:nvPr/>
        </p:nvSpPr>
        <p:spPr bwMode="auto">
          <a:xfrm>
            <a:off x="5480050" y="5665793"/>
            <a:ext cx="27495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5.11 </a:t>
            </a:r>
            <a:r>
              <a:rPr lang="en-US" altLang="en-US" sz="1600" dirty="0">
                <a:latin typeface="+mj-lt"/>
              </a:rPr>
              <a:t>Color wheel</a:t>
            </a:r>
          </a:p>
        </p:txBody>
      </p:sp>
    </p:spTree>
    <p:extLst>
      <p:ext uri="{BB962C8B-B14F-4D97-AF65-F5344CB8AC3E}">
        <p14:creationId xmlns:p14="http://schemas.microsoft.com/office/powerpoint/2010/main" val="2034099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Learning Outcomes</a:t>
            </a:r>
            <a:r>
              <a:rPr lang="en-US" altLang="en-US" sz="2000" b="0" dirty="0"/>
              <a:t> (2 of 2)</a:t>
            </a:r>
            <a:endParaRPr lang="en-US" sz="2000" b="0" dirty="0"/>
          </a:p>
        </p:txBody>
      </p:sp>
      <p:sp>
        <p:nvSpPr>
          <p:cNvPr id="3" name="Content Placeholder 2"/>
          <p:cNvSpPr>
            <a:spLocks noGrp="1"/>
          </p:cNvSpPr>
          <p:nvPr>
            <p:ph idx="1"/>
          </p:nvPr>
        </p:nvSpPr>
        <p:spPr>
          <a:xfrm>
            <a:off x="457200" y="1600200"/>
            <a:ext cx="8229600" cy="4724400"/>
          </a:xfrm>
        </p:spPr>
        <p:txBody>
          <a:bodyPr/>
          <a:lstStyle/>
          <a:p>
            <a:pPr>
              <a:spcBef>
                <a:spcPts val="600"/>
              </a:spcBef>
            </a:pPr>
            <a:r>
              <a:rPr lang="en-US" altLang="en-US" dirty="0"/>
              <a:t>Apply the concept of universal design to web pages</a:t>
            </a:r>
          </a:p>
          <a:p>
            <a:pPr>
              <a:spcBef>
                <a:spcPts val="600"/>
              </a:spcBef>
            </a:pPr>
            <a:r>
              <a:rPr lang="en-US" altLang="en-US" dirty="0"/>
              <a:t>Describe web page layout design techniques</a:t>
            </a:r>
          </a:p>
          <a:p>
            <a:pPr>
              <a:spcBef>
                <a:spcPts val="600"/>
              </a:spcBef>
            </a:pPr>
            <a:r>
              <a:rPr lang="en-US" altLang="en-US" dirty="0"/>
              <a:t>Describe the concept of responsive web design</a:t>
            </a:r>
          </a:p>
          <a:p>
            <a:pPr>
              <a:spcBef>
                <a:spcPts val="600"/>
              </a:spcBef>
            </a:pPr>
            <a:r>
              <a:rPr lang="en-US" altLang="en-US" dirty="0"/>
              <a:t>Apply best practices of web design</a:t>
            </a:r>
          </a:p>
          <a:p>
            <a:pPr>
              <a:spcBef>
                <a:spcPts val="600"/>
              </a:spcBef>
            </a:pPr>
            <a:endParaRPr lang="en-US" altLang="en-US" dirty="0"/>
          </a:p>
        </p:txBody>
      </p:sp>
    </p:spTree>
    <p:extLst>
      <p:ext uri="{BB962C8B-B14F-4D97-AF65-F5344CB8AC3E}">
        <p14:creationId xmlns:p14="http://schemas.microsoft.com/office/powerpoint/2010/main" val="17279897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Color</a:t>
            </a:r>
            <a:r>
              <a:rPr lang="en-AU" dirty="0"/>
              <a:t> &amp; Target Audience</a:t>
            </a:r>
            <a:r>
              <a:rPr lang="en-US" altLang="en-US" sz="2800" b="0" dirty="0"/>
              <a:t> (1 of 4)</a:t>
            </a:r>
            <a:endParaRPr lang="en-AU" sz="2800" dirty="0"/>
          </a:p>
        </p:txBody>
      </p:sp>
      <p:sp>
        <p:nvSpPr>
          <p:cNvPr id="3" name="Content Placeholder 2"/>
          <p:cNvSpPr>
            <a:spLocks noGrp="1"/>
          </p:cNvSpPr>
          <p:nvPr>
            <p:ph idx="1"/>
          </p:nvPr>
        </p:nvSpPr>
        <p:spPr/>
        <p:txBody>
          <a:bodyPr/>
          <a:lstStyle/>
          <a:p>
            <a:pPr marL="0" indent="0">
              <a:buNone/>
            </a:pPr>
            <a:r>
              <a:rPr lang="en-US" altLang="en-US" dirty="0"/>
              <a:t>Appealing to Kids &amp; Preteens</a:t>
            </a:r>
            <a:endParaRPr lang="en-AU" dirty="0"/>
          </a:p>
          <a:p>
            <a:endParaRPr lang="en-US" altLang="en-US" sz="2800" dirty="0"/>
          </a:p>
          <a:p>
            <a:endParaRPr lang="en-US" altLang="en-US" sz="2800" dirty="0"/>
          </a:p>
          <a:p>
            <a:endParaRPr lang="en-US" altLang="en-US" sz="2800" dirty="0"/>
          </a:p>
          <a:p>
            <a:endParaRPr lang="en-US" altLang="en-US" sz="2800" dirty="0"/>
          </a:p>
          <a:p>
            <a:pPr marL="0" indent="0">
              <a:buNone/>
            </a:pPr>
            <a:endParaRPr lang="en-AU" dirty="0"/>
          </a:p>
        </p:txBody>
      </p:sp>
      <p:pic>
        <p:nvPicPr>
          <p:cNvPr id="4" name="Picture 12" descr="A web page titled, Snurpy Games.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3796" y="2133600"/>
            <a:ext cx="4816408" cy="360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6"/>
          <p:cNvSpPr txBox="1">
            <a:spLocks noChangeArrowheads="1"/>
          </p:cNvSpPr>
          <p:nvPr/>
        </p:nvSpPr>
        <p:spPr bwMode="auto">
          <a:xfrm>
            <a:off x="2057400" y="5737669"/>
            <a:ext cx="51054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5.20 </a:t>
            </a:r>
            <a:r>
              <a:rPr lang="en-US" altLang="en-US" sz="1600" dirty="0">
                <a:latin typeface="+mj-lt"/>
              </a:rPr>
              <a:t>A web page intended to appeal to children</a:t>
            </a:r>
          </a:p>
        </p:txBody>
      </p:sp>
    </p:spTree>
    <p:extLst>
      <p:ext uri="{BB962C8B-B14F-4D97-AF65-F5344CB8AC3E}">
        <p14:creationId xmlns:p14="http://schemas.microsoft.com/office/powerpoint/2010/main" val="20236947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Color</a:t>
            </a:r>
            <a:r>
              <a:rPr lang="en-AU" dirty="0"/>
              <a:t> &amp; Target Audience</a:t>
            </a:r>
            <a:r>
              <a:rPr lang="en-US" altLang="en-US" sz="2800" b="0" dirty="0"/>
              <a:t> (2 of 4)</a:t>
            </a:r>
            <a:endParaRPr lang="en-AU" sz="2800" dirty="0"/>
          </a:p>
        </p:txBody>
      </p:sp>
      <p:sp>
        <p:nvSpPr>
          <p:cNvPr id="3" name="Content Placeholder 2"/>
          <p:cNvSpPr>
            <a:spLocks noGrp="1"/>
          </p:cNvSpPr>
          <p:nvPr>
            <p:ph idx="1"/>
          </p:nvPr>
        </p:nvSpPr>
        <p:spPr/>
        <p:txBody>
          <a:bodyPr/>
          <a:lstStyle/>
          <a:p>
            <a:pPr marL="0" indent="0">
              <a:buNone/>
            </a:pPr>
            <a:r>
              <a:rPr lang="en-US" altLang="en-US" dirty="0"/>
              <a:t>Appealing to Young Adults</a:t>
            </a:r>
            <a:endParaRPr lang="en-AU" dirty="0"/>
          </a:p>
          <a:p>
            <a:endParaRPr lang="en-US" altLang="en-US" sz="2800" dirty="0"/>
          </a:p>
          <a:p>
            <a:endParaRPr lang="en-US" altLang="en-US" sz="2800" dirty="0"/>
          </a:p>
          <a:p>
            <a:endParaRPr lang="en-US" altLang="en-US" sz="2800" dirty="0"/>
          </a:p>
          <a:p>
            <a:endParaRPr lang="en-US" altLang="en-US" sz="2800" dirty="0"/>
          </a:p>
          <a:p>
            <a:pPr marL="0" indent="0">
              <a:buNone/>
            </a:pPr>
            <a:endParaRPr lang="en-AU" dirty="0"/>
          </a:p>
        </p:txBody>
      </p:sp>
      <p:sp>
        <p:nvSpPr>
          <p:cNvPr id="5" name="TextBox 6"/>
          <p:cNvSpPr txBox="1">
            <a:spLocks noChangeArrowheads="1"/>
          </p:cNvSpPr>
          <p:nvPr/>
        </p:nvSpPr>
        <p:spPr bwMode="auto">
          <a:xfrm>
            <a:off x="1828800" y="5737669"/>
            <a:ext cx="539252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5.21 </a:t>
            </a:r>
            <a:r>
              <a:rPr lang="en-US" altLang="en-US" sz="1600" dirty="0">
                <a:latin typeface="+mj-lt"/>
              </a:rPr>
              <a:t>A web page intended to appeal to children</a:t>
            </a:r>
          </a:p>
        </p:txBody>
      </p:sp>
      <p:pic>
        <p:nvPicPr>
          <p:cNvPr id="6" name="Picture 13" descr="A web page titled, my Snurpy Games.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22678" y="2100798"/>
            <a:ext cx="5298644" cy="360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486259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Color</a:t>
            </a:r>
            <a:r>
              <a:rPr lang="en-AU" dirty="0"/>
              <a:t> &amp; Target Audience</a:t>
            </a:r>
            <a:r>
              <a:rPr lang="en-US" altLang="en-US" sz="2800" b="0" dirty="0"/>
              <a:t> (3 of 4)</a:t>
            </a:r>
            <a:endParaRPr lang="en-AU" sz="2800" dirty="0"/>
          </a:p>
        </p:txBody>
      </p:sp>
      <p:sp>
        <p:nvSpPr>
          <p:cNvPr id="3" name="Content Placeholder 2"/>
          <p:cNvSpPr>
            <a:spLocks noGrp="1"/>
          </p:cNvSpPr>
          <p:nvPr>
            <p:ph idx="1"/>
          </p:nvPr>
        </p:nvSpPr>
        <p:spPr>
          <a:xfrm>
            <a:off x="457200" y="1600200"/>
            <a:ext cx="8229600" cy="4724400"/>
          </a:xfrm>
        </p:spPr>
        <p:txBody>
          <a:bodyPr/>
          <a:lstStyle/>
          <a:p>
            <a:pPr marL="0" indent="0">
              <a:buNone/>
            </a:pPr>
            <a:r>
              <a:rPr lang="en-US" altLang="en-US" dirty="0"/>
              <a:t>Appealing to Everyone</a:t>
            </a:r>
            <a:endParaRPr lang="en-AU" dirty="0"/>
          </a:p>
          <a:p>
            <a:endParaRPr lang="en-US" altLang="en-US" sz="2800" dirty="0"/>
          </a:p>
          <a:p>
            <a:endParaRPr lang="en-US" altLang="en-US" sz="2800" dirty="0"/>
          </a:p>
          <a:p>
            <a:endParaRPr lang="en-US" altLang="en-US" sz="2800" dirty="0"/>
          </a:p>
          <a:p>
            <a:endParaRPr lang="en-US" altLang="en-US" sz="2800" dirty="0"/>
          </a:p>
          <a:p>
            <a:pPr marL="0" indent="0">
              <a:buNone/>
            </a:pPr>
            <a:endParaRPr lang="en-AU" dirty="0"/>
          </a:p>
        </p:txBody>
      </p:sp>
      <p:pic>
        <p:nvPicPr>
          <p:cNvPr id="5" name="Picture 2" descr="A web page titled, Photography by Melanie. "/>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50941" y="2209800"/>
            <a:ext cx="4442118" cy="36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6"/>
          <p:cNvSpPr txBox="1">
            <a:spLocks noChangeArrowheads="1"/>
          </p:cNvSpPr>
          <p:nvPr/>
        </p:nvSpPr>
        <p:spPr bwMode="auto">
          <a:xfrm>
            <a:off x="1600200" y="5828020"/>
            <a:ext cx="6477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5.22 </a:t>
            </a:r>
            <a:r>
              <a:rPr lang="en-US" altLang="en-US" sz="1600" dirty="0">
                <a:latin typeface="+mj-lt"/>
              </a:rPr>
              <a:t>A compelling graphic along with white background for the content area</a:t>
            </a:r>
          </a:p>
        </p:txBody>
      </p:sp>
    </p:spTree>
    <p:extLst>
      <p:ext uri="{BB962C8B-B14F-4D97-AF65-F5344CB8AC3E}">
        <p14:creationId xmlns:p14="http://schemas.microsoft.com/office/powerpoint/2010/main" val="6468158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Color</a:t>
            </a:r>
            <a:r>
              <a:rPr lang="en-AU" dirty="0"/>
              <a:t> &amp; Target Audience</a:t>
            </a:r>
            <a:r>
              <a:rPr lang="en-US" altLang="en-US" sz="2800" b="0" dirty="0"/>
              <a:t> (4 of 4)</a:t>
            </a:r>
            <a:endParaRPr lang="en-AU" sz="2800" dirty="0"/>
          </a:p>
        </p:txBody>
      </p:sp>
      <p:sp>
        <p:nvSpPr>
          <p:cNvPr id="3" name="Content Placeholder 2"/>
          <p:cNvSpPr>
            <a:spLocks noGrp="1"/>
          </p:cNvSpPr>
          <p:nvPr>
            <p:ph idx="1"/>
          </p:nvPr>
        </p:nvSpPr>
        <p:spPr>
          <a:xfrm>
            <a:off x="457200" y="1600200"/>
            <a:ext cx="8229600" cy="4724400"/>
          </a:xfrm>
        </p:spPr>
        <p:txBody>
          <a:bodyPr/>
          <a:lstStyle/>
          <a:p>
            <a:pPr marL="0" indent="0">
              <a:buNone/>
            </a:pPr>
            <a:r>
              <a:rPr lang="en-US" altLang="en-US" dirty="0"/>
              <a:t>Appealing to Older Adults</a:t>
            </a:r>
            <a:endParaRPr lang="en-AU" dirty="0"/>
          </a:p>
          <a:p>
            <a:endParaRPr lang="en-US" altLang="en-US" sz="2800" dirty="0"/>
          </a:p>
          <a:p>
            <a:endParaRPr lang="en-US" altLang="en-US" sz="2800" dirty="0"/>
          </a:p>
          <a:p>
            <a:endParaRPr lang="en-US" altLang="en-US" sz="2800" dirty="0"/>
          </a:p>
          <a:p>
            <a:endParaRPr lang="en-US" altLang="en-US" sz="2800" dirty="0"/>
          </a:p>
          <a:p>
            <a:pPr marL="0" indent="0">
              <a:buNone/>
            </a:pPr>
            <a:endParaRPr lang="en-AU" dirty="0"/>
          </a:p>
        </p:txBody>
      </p:sp>
      <p:sp>
        <p:nvSpPr>
          <p:cNvPr id="6" name="TextBox 6"/>
          <p:cNvSpPr txBox="1">
            <a:spLocks noChangeArrowheads="1"/>
          </p:cNvSpPr>
          <p:nvPr/>
        </p:nvSpPr>
        <p:spPr bwMode="auto">
          <a:xfrm>
            <a:off x="1600200" y="5828020"/>
            <a:ext cx="6477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5.23 </a:t>
            </a:r>
            <a:r>
              <a:rPr lang="en-US" altLang="en-US" sz="1600" dirty="0">
                <a:latin typeface="+mj-lt"/>
              </a:rPr>
              <a:t>A site designed specifically for the 55-and-older age</a:t>
            </a:r>
          </a:p>
          <a:p>
            <a:r>
              <a:rPr lang="en-US" altLang="en-US" sz="1600" dirty="0">
                <a:latin typeface="+mj-lt"/>
              </a:rPr>
              <a:t>Group</a:t>
            </a:r>
          </a:p>
        </p:txBody>
      </p:sp>
      <p:pic>
        <p:nvPicPr>
          <p:cNvPr id="7" name="Picture 3" descr="A web page titled, Senior Moments. "/>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66595" y="2133600"/>
            <a:ext cx="5010810" cy="36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220678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Checkpoint</a:t>
            </a:r>
            <a:endParaRPr lang="en-AU" dirty="0"/>
          </a:p>
        </p:txBody>
      </p:sp>
      <p:sp>
        <p:nvSpPr>
          <p:cNvPr id="3" name="Content Placeholder 2"/>
          <p:cNvSpPr>
            <a:spLocks noGrp="1"/>
          </p:cNvSpPr>
          <p:nvPr>
            <p:ph idx="1"/>
          </p:nvPr>
        </p:nvSpPr>
        <p:spPr/>
        <p:txBody>
          <a:bodyPr/>
          <a:lstStyle/>
          <a:p>
            <a:pPr marL="514350" indent="-514350">
              <a:buFont typeface="+mj-lt"/>
              <a:buAutoNum type="arabicPeriod"/>
            </a:pPr>
            <a:r>
              <a:rPr lang="en-US" dirty="0"/>
              <a:t>List the four basic principles of design. </a:t>
            </a:r>
            <a:br>
              <a:rPr lang="en-US" dirty="0"/>
            </a:br>
            <a:r>
              <a:rPr lang="en-US" dirty="0"/>
              <a:t>View the home page of your school and describe how each principle is applied.</a:t>
            </a:r>
          </a:p>
          <a:p>
            <a:pPr marL="514350" indent="-514350">
              <a:buFont typeface="+mj-lt"/>
              <a:buAutoNum type="arabicPeriod"/>
            </a:pPr>
            <a:r>
              <a:rPr lang="en-US" dirty="0"/>
              <a:t>View https://www.walmart.com, http://www.willyporter.com , and https://www.sesamestreet.org/art-maker</a:t>
            </a:r>
          </a:p>
          <a:p>
            <a:pPr marL="514350" indent="-514350">
              <a:buFont typeface="+mj-lt"/>
              <a:buAutoNum type="arabicPeriod"/>
            </a:pPr>
            <a:r>
              <a:rPr lang="en-US" dirty="0"/>
              <a:t>Describe the target audience for each site. </a:t>
            </a:r>
            <a:br>
              <a:rPr lang="en-US" dirty="0"/>
            </a:br>
            <a:r>
              <a:rPr lang="en-US" dirty="0"/>
              <a:t>How do their designs differ? </a:t>
            </a:r>
            <a:br>
              <a:rPr lang="en-US" dirty="0"/>
            </a:br>
            <a:r>
              <a:rPr lang="en-US" dirty="0"/>
              <a:t>Do the sites meet the needs of their target audiences?</a:t>
            </a:r>
          </a:p>
        </p:txBody>
      </p:sp>
    </p:spTree>
    <p:extLst>
      <p:ext uri="{BB962C8B-B14F-4D97-AF65-F5344CB8AC3E}">
        <p14:creationId xmlns:p14="http://schemas.microsoft.com/office/powerpoint/2010/main" val="37601319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 of Graphics &amp; Multimedia</a:t>
            </a:r>
            <a:endParaRPr lang="en-AU" sz="2000" b="0" dirty="0"/>
          </a:p>
        </p:txBody>
      </p:sp>
      <p:sp>
        <p:nvSpPr>
          <p:cNvPr id="3" name="Content Placeholder 2"/>
          <p:cNvSpPr>
            <a:spLocks noGrp="1"/>
          </p:cNvSpPr>
          <p:nvPr>
            <p:ph idx="1"/>
          </p:nvPr>
        </p:nvSpPr>
        <p:spPr/>
        <p:txBody>
          <a:bodyPr/>
          <a:lstStyle/>
          <a:p>
            <a:r>
              <a:rPr lang="en-US" dirty="0"/>
              <a:t>File size and dimension matter</a:t>
            </a:r>
          </a:p>
          <a:p>
            <a:r>
              <a:rPr lang="en-US" dirty="0"/>
              <a:t>Provide for robust navigation</a:t>
            </a:r>
          </a:p>
          <a:p>
            <a:r>
              <a:rPr lang="en-US" dirty="0" err="1"/>
              <a:t>Antialiased</a:t>
            </a:r>
            <a:r>
              <a:rPr lang="en-US" dirty="0"/>
              <a:t>/aliased text considerations</a:t>
            </a:r>
          </a:p>
          <a:p>
            <a:r>
              <a:rPr lang="en-US" dirty="0"/>
              <a:t>Provide alternate text</a:t>
            </a:r>
          </a:p>
          <a:p>
            <a:r>
              <a:rPr lang="en-US" dirty="0"/>
              <a:t>Use only necessary multimedia</a:t>
            </a:r>
          </a:p>
        </p:txBody>
      </p:sp>
    </p:spTree>
    <p:extLst>
      <p:ext uri="{BB962C8B-B14F-4D97-AF65-F5344CB8AC3E}">
        <p14:creationId xmlns:p14="http://schemas.microsoft.com/office/powerpoint/2010/main" val="39434735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Graphic Design Best Practices(1)</a:t>
            </a:r>
          </a:p>
        </p:txBody>
      </p:sp>
      <p:sp>
        <p:nvSpPr>
          <p:cNvPr id="3" name="Content Placeholder 2"/>
          <p:cNvSpPr>
            <a:spLocks noGrp="1"/>
          </p:cNvSpPr>
          <p:nvPr>
            <p:ph idx="1"/>
          </p:nvPr>
        </p:nvSpPr>
        <p:spPr/>
        <p:txBody>
          <a:bodyPr/>
          <a:lstStyle/>
          <a:p>
            <a:r>
              <a:rPr lang="en-US" dirty="0"/>
              <a:t>Be careful with large graphics! </a:t>
            </a:r>
          </a:p>
          <a:p>
            <a:r>
              <a:rPr lang="en-US" dirty="0"/>
              <a:t>Use the alt attribute to supply descriptive alternate text </a:t>
            </a:r>
          </a:p>
          <a:p>
            <a:r>
              <a:rPr lang="en-US" dirty="0"/>
              <a:t>Be sure your message gets across even if images are not displayed. </a:t>
            </a:r>
          </a:p>
          <a:p>
            <a:pPr lvl="1"/>
            <a:r>
              <a:rPr lang="en-US" dirty="0"/>
              <a:t>If using images for navigation provide plain text links at the bottom of the page.</a:t>
            </a:r>
          </a:p>
          <a:p>
            <a:r>
              <a:rPr lang="en-US" dirty="0"/>
              <a:t>Use animation only if it makes the page more effective and provide a text description.</a:t>
            </a:r>
            <a:endParaRPr lang="en-AU" dirty="0"/>
          </a:p>
        </p:txBody>
      </p:sp>
    </p:spTree>
    <p:extLst>
      <p:ext uri="{BB962C8B-B14F-4D97-AF65-F5344CB8AC3E}">
        <p14:creationId xmlns:p14="http://schemas.microsoft.com/office/powerpoint/2010/main" val="42553911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Graphic Design Best Practices (2)</a:t>
            </a:r>
          </a:p>
        </p:txBody>
      </p:sp>
      <p:sp>
        <p:nvSpPr>
          <p:cNvPr id="3" name="Content Placeholder 2"/>
          <p:cNvSpPr>
            <a:spLocks noGrp="1"/>
          </p:cNvSpPr>
          <p:nvPr>
            <p:ph idx="1"/>
          </p:nvPr>
        </p:nvSpPr>
        <p:spPr/>
        <p:txBody>
          <a:bodyPr/>
          <a:lstStyle/>
          <a:p>
            <a:r>
              <a:rPr lang="en-US" dirty="0"/>
              <a:t>There is no requirement to limit your color choices to web safe colors.  </a:t>
            </a:r>
          </a:p>
          <a:p>
            <a:r>
              <a:rPr lang="en-US" dirty="0"/>
              <a:t>Use anti-aliased text in images</a:t>
            </a:r>
          </a:p>
          <a:p>
            <a:endParaRPr lang="en-AU" dirty="0"/>
          </a:p>
        </p:txBody>
      </p:sp>
      <p:pic>
        <p:nvPicPr>
          <p:cNvPr id="4" name="Picture 16" descr="A screenshot shows a rectangular strip with an Antialised tex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0413" y="3124200"/>
            <a:ext cx="39782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6"/>
          <p:cNvSpPr txBox="1">
            <a:spLocks noChangeArrowheads="1"/>
          </p:cNvSpPr>
          <p:nvPr/>
        </p:nvSpPr>
        <p:spPr bwMode="auto">
          <a:xfrm>
            <a:off x="4738688" y="3654425"/>
            <a:ext cx="271580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5.24 </a:t>
            </a:r>
            <a:r>
              <a:rPr lang="en-US" altLang="en-US" sz="1600" dirty="0" err="1">
                <a:latin typeface="+mj-lt"/>
              </a:rPr>
              <a:t>Antialiased</a:t>
            </a:r>
            <a:r>
              <a:rPr lang="en-US" altLang="en-US" sz="1600" dirty="0">
                <a:latin typeface="+mj-lt"/>
              </a:rPr>
              <a:t> text</a:t>
            </a:r>
          </a:p>
        </p:txBody>
      </p:sp>
      <p:pic>
        <p:nvPicPr>
          <p:cNvPr id="6" name="Picture 17" descr="A screenshot shows a rectangular strip with a non antialiased text. The letter uppercase A has a jagged loo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9653" y="4472960"/>
            <a:ext cx="4647510" cy="144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p:cNvSpPr txBox="1">
            <a:spLocks noChangeArrowheads="1"/>
          </p:cNvSpPr>
          <p:nvPr/>
        </p:nvSpPr>
        <p:spPr bwMode="auto">
          <a:xfrm>
            <a:off x="5181600" y="4986269"/>
            <a:ext cx="29718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5.25</a:t>
            </a:r>
            <a:r>
              <a:rPr lang="en-US" altLang="en-US" sz="1600" dirty="0">
                <a:latin typeface="+mj-lt"/>
              </a:rPr>
              <a:t> This graphic was</a:t>
            </a:r>
          </a:p>
          <a:p>
            <a:r>
              <a:rPr lang="en-US" altLang="en-US" sz="1600" dirty="0">
                <a:latin typeface="+mj-lt"/>
              </a:rPr>
              <a:t>not </a:t>
            </a:r>
            <a:r>
              <a:rPr lang="en-US" altLang="en-US" sz="1600" dirty="0" err="1">
                <a:latin typeface="+mj-lt"/>
              </a:rPr>
              <a:t>antialiased</a:t>
            </a:r>
            <a:r>
              <a:rPr lang="en-US" altLang="en-US" sz="1600" dirty="0">
                <a:latin typeface="+mj-lt"/>
              </a:rPr>
              <a:t>: The letter “A”</a:t>
            </a:r>
          </a:p>
          <a:p>
            <a:r>
              <a:rPr lang="en-US" altLang="en-US" sz="1600" dirty="0">
                <a:latin typeface="+mj-lt"/>
              </a:rPr>
              <a:t>has a jagged look</a:t>
            </a:r>
          </a:p>
        </p:txBody>
      </p:sp>
    </p:spTree>
    <p:extLst>
      <p:ext uri="{BB962C8B-B14F-4D97-AF65-F5344CB8AC3E}">
        <p14:creationId xmlns:p14="http://schemas.microsoft.com/office/powerpoint/2010/main" val="5332899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Graphic Design Best Practices (3)</a:t>
            </a:r>
          </a:p>
        </p:txBody>
      </p:sp>
      <p:sp>
        <p:nvSpPr>
          <p:cNvPr id="3" name="Content Placeholder 2"/>
          <p:cNvSpPr>
            <a:spLocks noGrp="1"/>
          </p:cNvSpPr>
          <p:nvPr>
            <p:ph idx="1"/>
          </p:nvPr>
        </p:nvSpPr>
        <p:spPr/>
        <p:txBody>
          <a:bodyPr/>
          <a:lstStyle/>
          <a:p>
            <a:r>
              <a:rPr lang="en-AU" dirty="0"/>
              <a:t>Use only necessary images</a:t>
            </a:r>
          </a:p>
          <a:p>
            <a:endParaRPr lang="en-AU" dirty="0"/>
          </a:p>
          <a:p>
            <a:endParaRPr lang="en-AU" dirty="0"/>
          </a:p>
          <a:p>
            <a:endParaRPr lang="en-AU" dirty="0"/>
          </a:p>
          <a:p>
            <a:endParaRPr lang="en-AU" dirty="0"/>
          </a:p>
          <a:p>
            <a:r>
              <a:rPr lang="en-US" dirty="0"/>
              <a:t>Reuse images</a:t>
            </a:r>
          </a:p>
          <a:p>
            <a:r>
              <a:rPr lang="en-US" dirty="0"/>
              <a:t>Goal: image file size should be as small as possible with acceptable display quality</a:t>
            </a:r>
            <a:br>
              <a:rPr lang="en-US" dirty="0"/>
            </a:br>
            <a:endParaRPr lang="en-AU" dirty="0"/>
          </a:p>
          <a:p>
            <a:endParaRPr lang="en-AU" dirty="0"/>
          </a:p>
        </p:txBody>
      </p:sp>
      <p:pic>
        <p:nvPicPr>
          <p:cNvPr id="4" name="Picture 18" descr="Click here to see an Interview with ME!">
            <a:hlinkClick r:id="rId2"/>
          </p:cNvPr>
          <p:cNvPicPr>
            <a:picLocks noChangeAspect="1" noChangeArrowheads="1"/>
          </p:cNvPicPr>
          <p:nvPr/>
        </p:nvPicPr>
        <p:blipFill>
          <a:blip r:embed="rId3"/>
          <a:srcRect/>
          <a:stretch>
            <a:fillRect/>
          </a:stretch>
        </p:blipFill>
        <p:spPr bwMode="auto">
          <a:xfrm>
            <a:off x="4191000" y="2677447"/>
            <a:ext cx="1071563" cy="1600200"/>
          </a:xfrm>
          <a:prstGeom prst="rect">
            <a:avLst/>
          </a:prstGeom>
          <a:solidFill>
            <a:schemeClr val="accent2"/>
          </a:solidFill>
          <a:ln>
            <a:solidFill>
              <a:srgbClr val="007FA3"/>
            </a:solidFill>
            <a:headEnd/>
            <a:tailEnd/>
          </a:ln>
        </p:spPr>
        <p:style>
          <a:lnRef idx="0">
            <a:schemeClr val="dk1"/>
          </a:lnRef>
          <a:fillRef idx="3">
            <a:schemeClr val="dk1"/>
          </a:fillRef>
          <a:effectRef idx="3">
            <a:schemeClr val="dk1"/>
          </a:effectRef>
          <a:fontRef idx="minor">
            <a:schemeClr val="lt1"/>
          </a:fontRef>
        </p:style>
      </p:pic>
      <p:sp>
        <p:nvSpPr>
          <p:cNvPr id="5" name="Oval Callout 4"/>
          <p:cNvSpPr/>
          <p:nvPr/>
        </p:nvSpPr>
        <p:spPr>
          <a:xfrm>
            <a:off x="5708474" y="1629697"/>
            <a:ext cx="2438400" cy="1371600"/>
          </a:xfrm>
          <a:prstGeom prst="wedgeEllipseCallout">
            <a:avLst>
              <a:gd name="adj1" fmla="val -78488"/>
              <a:gd name="adj2" fmla="val 46770"/>
            </a:avLst>
          </a:prstGeom>
          <a:solidFill>
            <a:schemeClr val="accent2"/>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solidFill>
                  <a:schemeClr val="bg1"/>
                </a:solidFill>
              </a:rPr>
              <a:t>Do you really need to see a photo of my dog right now?</a:t>
            </a:r>
          </a:p>
        </p:txBody>
      </p:sp>
      <p:sp>
        <p:nvSpPr>
          <p:cNvPr id="6" name="TextBox 6"/>
          <p:cNvSpPr txBox="1">
            <a:spLocks noChangeArrowheads="1"/>
          </p:cNvSpPr>
          <p:nvPr/>
        </p:nvSpPr>
        <p:spPr bwMode="auto">
          <a:xfrm>
            <a:off x="4114800" y="4340225"/>
            <a:ext cx="288448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400" dirty="0"/>
              <a:t>Sparky the Dog © Terry </a:t>
            </a:r>
            <a:r>
              <a:rPr lang="en-US" altLang="en-US" sz="1400" dirty="0" err="1"/>
              <a:t>Felke</a:t>
            </a:r>
            <a:r>
              <a:rPr lang="en-US" altLang="en-US" sz="1400" dirty="0"/>
              <a:t>-Morris </a:t>
            </a:r>
          </a:p>
        </p:txBody>
      </p:sp>
    </p:spTree>
    <p:extLst>
      <p:ext uri="{BB962C8B-B14F-4D97-AF65-F5344CB8AC3E}">
        <p14:creationId xmlns:p14="http://schemas.microsoft.com/office/powerpoint/2010/main" val="27389403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Page Design Browsers &amp; Screen Resolution</a:t>
            </a:r>
            <a:endParaRPr lang="en-AU" dirty="0"/>
          </a:p>
        </p:txBody>
      </p:sp>
      <p:sp>
        <p:nvSpPr>
          <p:cNvPr id="3" name="Content Placeholder 2"/>
          <p:cNvSpPr>
            <a:spLocks noGrp="1"/>
          </p:cNvSpPr>
          <p:nvPr>
            <p:ph idx="1"/>
          </p:nvPr>
        </p:nvSpPr>
        <p:spPr/>
        <p:txBody>
          <a:bodyPr/>
          <a:lstStyle/>
          <a:p>
            <a:r>
              <a:rPr lang="en-US" dirty="0"/>
              <a:t>Test with multiple browsers</a:t>
            </a:r>
          </a:p>
          <a:p>
            <a:pPr lvl="1"/>
            <a:r>
              <a:rPr lang="en-US" dirty="0"/>
              <a:t>Google Chrome, Mozilla Firefox, Microsoft Edge, Apple Safari</a:t>
            </a:r>
          </a:p>
          <a:p>
            <a:r>
              <a:rPr lang="en-US" dirty="0"/>
              <a:t>Test at various screen resolutions</a:t>
            </a:r>
          </a:p>
          <a:p>
            <a:r>
              <a:rPr lang="en-US" dirty="0"/>
              <a:t>Design to look good at various screen resolutions</a:t>
            </a:r>
          </a:p>
          <a:p>
            <a:pPr lvl="1"/>
            <a:r>
              <a:rPr lang="en-US" dirty="0"/>
              <a:t>Centered page content </a:t>
            </a:r>
          </a:p>
          <a:p>
            <a:pPr lvl="1"/>
            <a:r>
              <a:rPr lang="en-US" dirty="0"/>
              <a:t>Set to either a fixed or percentage width </a:t>
            </a:r>
            <a:endParaRPr lang="en-AU" dirty="0"/>
          </a:p>
        </p:txBody>
      </p:sp>
    </p:spTree>
    <p:extLst>
      <p:ext uri="{BB962C8B-B14F-4D97-AF65-F5344CB8AC3E}">
        <p14:creationId xmlns:p14="http://schemas.microsoft.com/office/powerpoint/2010/main" val="948392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Overall Design Is Related to the Site Purpose</a:t>
            </a:r>
            <a:r>
              <a:rPr lang="en-US" altLang="en-US" sz="2000" b="0" dirty="0"/>
              <a:t> (1 of 2)</a:t>
            </a:r>
            <a:endParaRPr lang="en-US" sz="2000" b="0" dirty="0"/>
          </a:p>
        </p:txBody>
      </p:sp>
      <p:sp>
        <p:nvSpPr>
          <p:cNvPr id="7" name="TextBox 6"/>
          <p:cNvSpPr txBox="1">
            <a:spLocks noChangeArrowheads="1"/>
          </p:cNvSpPr>
          <p:nvPr/>
        </p:nvSpPr>
        <p:spPr bwMode="auto">
          <a:xfrm>
            <a:off x="1059426" y="5194300"/>
            <a:ext cx="488417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5.1 </a:t>
            </a:r>
            <a:r>
              <a:rPr lang="en-US" altLang="en-US" sz="1600" dirty="0">
                <a:latin typeface="+mj-lt"/>
              </a:rPr>
              <a:t>The compelling graphic draws you in</a:t>
            </a:r>
          </a:p>
        </p:txBody>
      </p:sp>
      <p:pic>
        <p:nvPicPr>
          <p:cNvPr id="8" name="Picture 7" descr="The web page displays a background image of two boats. The web page has a heading, Kayak Door County dot net at the center. The heading is followed by the links for Home, Tours, Reservations, and Contact. A text is displayed over the background image."/>
          <p:cNvPicPr>
            <a:picLocks noChangeAspect="1"/>
          </p:cNvPicPr>
          <p:nvPr/>
        </p:nvPicPr>
        <p:blipFill>
          <a:blip r:embed="rId2"/>
          <a:stretch>
            <a:fillRect/>
          </a:stretch>
        </p:blipFill>
        <p:spPr>
          <a:xfrm>
            <a:off x="1905000" y="1995305"/>
            <a:ext cx="4691063" cy="251142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5360222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Figure 5.38 </a:t>
            </a:r>
            <a:r>
              <a:rPr lang="en-US" sz="2800" b="0" dirty="0"/>
              <a:t>This fixed-width centered content is balanced on the page by left and right margins</a:t>
            </a:r>
          </a:p>
        </p:txBody>
      </p:sp>
      <p:pic>
        <p:nvPicPr>
          <p:cNvPr id="6" name="Picture 2" descr="A screenshot displays the previous web page. The web page is fixed at the center by leaving empty space on both the sides of the web p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5266" y="1600200"/>
            <a:ext cx="7993469"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874098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Navigation Design</a:t>
            </a:r>
            <a:endParaRPr lang="en-AU" dirty="0"/>
          </a:p>
        </p:txBody>
      </p:sp>
      <p:sp>
        <p:nvSpPr>
          <p:cNvPr id="3" name="Content Placeholder 2"/>
          <p:cNvSpPr>
            <a:spLocks noGrp="1"/>
          </p:cNvSpPr>
          <p:nvPr>
            <p:ph idx="1"/>
          </p:nvPr>
        </p:nvSpPr>
        <p:spPr/>
        <p:txBody>
          <a:bodyPr/>
          <a:lstStyle/>
          <a:p>
            <a:pPr>
              <a:spcBef>
                <a:spcPts val="0"/>
              </a:spcBef>
            </a:pPr>
            <a:r>
              <a:rPr lang="en-US" dirty="0">
                <a:latin typeface="Arial" panose="020B0604020202020204" pitchFamily="34" charset="0"/>
                <a:cs typeface="Arial" panose="020B0604020202020204" pitchFamily="34" charset="0"/>
              </a:rPr>
              <a:t>Make your site easy to navigate</a:t>
            </a:r>
          </a:p>
          <a:p>
            <a:pPr lvl="1">
              <a:spcBef>
                <a:spcPts val="0"/>
              </a:spcBef>
            </a:pPr>
            <a:r>
              <a:rPr lang="en-US" dirty="0">
                <a:latin typeface="Arial" panose="020B0604020202020204" pitchFamily="34" charset="0"/>
                <a:cs typeface="Arial" panose="020B0604020202020204" pitchFamily="34" charset="0"/>
              </a:rPr>
              <a:t>Provide </a:t>
            </a:r>
            <a:r>
              <a:rPr lang="en-US" dirty="0" err="1">
                <a:latin typeface="Arial" panose="020B0604020202020204" pitchFamily="34" charset="0"/>
                <a:cs typeface="Arial" panose="020B0604020202020204" pitchFamily="34" charset="0"/>
              </a:rPr>
              <a:t>clearnavigation</a:t>
            </a:r>
            <a:r>
              <a:rPr lang="en-US" dirty="0">
                <a:latin typeface="Arial" panose="020B0604020202020204" pitchFamily="34" charset="0"/>
                <a:cs typeface="Arial" panose="020B0604020202020204" pitchFamily="34" charset="0"/>
              </a:rPr>
              <a:t> in the same location on each page</a:t>
            </a:r>
          </a:p>
          <a:p>
            <a:pPr lvl="1">
              <a:spcBef>
                <a:spcPts val="0"/>
              </a:spcBef>
            </a:pPr>
            <a:r>
              <a:rPr lang="en-US" dirty="0">
                <a:latin typeface="Arial" panose="020B0604020202020204" pitchFamily="34" charset="0"/>
                <a:cs typeface="Arial" panose="020B0604020202020204" pitchFamily="34" charset="0"/>
              </a:rPr>
              <a:t>Most common – across top or down left side</a:t>
            </a:r>
          </a:p>
          <a:p>
            <a:pPr>
              <a:spcBef>
                <a:spcPts val="0"/>
              </a:spcBef>
            </a:pPr>
            <a:r>
              <a:rPr lang="en-US" dirty="0">
                <a:latin typeface="Arial" panose="020B0604020202020204" pitchFamily="34" charset="0"/>
                <a:cs typeface="Arial" panose="020B0604020202020204" pitchFamily="34" charset="0"/>
              </a:rPr>
              <a:t>Consider:</a:t>
            </a:r>
          </a:p>
          <a:p>
            <a:pPr lvl="1">
              <a:spcBef>
                <a:spcPts val="0"/>
              </a:spcBef>
            </a:pPr>
            <a:r>
              <a:rPr lang="en-US" dirty="0">
                <a:latin typeface="Arial" panose="020B0604020202020204" pitchFamily="34" charset="0"/>
                <a:cs typeface="Arial" panose="020B0604020202020204" pitchFamily="34" charset="0"/>
              </a:rPr>
              <a:t>Navigation Bars</a:t>
            </a:r>
          </a:p>
          <a:p>
            <a:pPr lvl="1">
              <a:spcBef>
                <a:spcPts val="0"/>
              </a:spcBef>
            </a:pPr>
            <a:r>
              <a:rPr lang="en-US" dirty="0">
                <a:latin typeface="Arial" panose="020B0604020202020204" pitchFamily="34" charset="0"/>
                <a:cs typeface="Arial" panose="020B0604020202020204" pitchFamily="34" charset="0"/>
              </a:rPr>
              <a:t>Breadcrumb Navigation</a:t>
            </a:r>
          </a:p>
          <a:p>
            <a:pPr lvl="1">
              <a:spcBef>
                <a:spcPts val="0"/>
              </a:spcBef>
            </a:pPr>
            <a:r>
              <a:rPr lang="en-US" dirty="0">
                <a:latin typeface="Arial" panose="020B0604020202020204" pitchFamily="34" charset="0"/>
                <a:cs typeface="Arial" panose="020B0604020202020204" pitchFamily="34" charset="0"/>
              </a:rPr>
              <a:t>Using Graphics for Navigation</a:t>
            </a:r>
          </a:p>
          <a:p>
            <a:pPr lvl="1">
              <a:spcBef>
                <a:spcPts val="0"/>
              </a:spcBef>
            </a:pPr>
            <a:r>
              <a:rPr lang="en-US" dirty="0">
                <a:latin typeface="Arial" panose="020B0604020202020204" pitchFamily="34" charset="0"/>
                <a:cs typeface="Arial" panose="020B0604020202020204" pitchFamily="34" charset="0"/>
              </a:rPr>
              <a:t>Dynamic Navigation</a:t>
            </a:r>
          </a:p>
          <a:p>
            <a:pPr lvl="1">
              <a:spcBef>
                <a:spcPts val="0"/>
              </a:spcBef>
            </a:pPr>
            <a:r>
              <a:rPr lang="en-US" dirty="0">
                <a:latin typeface="Arial" panose="020B0604020202020204" pitchFamily="34" charset="0"/>
                <a:cs typeface="Arial" panose="020B0604020202020204" pitchFamily="34" charset="0"/>
              </a:rPr>
              <a:t>Site Map</a:t>
            </a:r>
          </a:p>
          <a:p>
            <a:pPr lvl="1">
              <a:spcBef>
                <a:spcPts val="0"/>
              </a:spcBef>
            </a:pPr>
            <a:r>
              <a:rPr lang="en-US" dirty="0">
                <a:latin typeface="Arial" panose="020B0604020202020204" pitchFamily="34" charset="0"/>
                <a:cs typeface="Arial" panose="020B0604020202020204" pitchFamily="34" charset="0"/>
              </a:rPr>
              <a:t>Site Search Feature</a:t>
            </a:r>
          </a:p>
          <a:p>
            <a:pPr lvl="1">
              <a:spcBef>
                <a:spcPts val="0"/>
              </a:spcBef>
            </a:pPr>
            <a:r>
              <a:rPr lang="en-US" dirty="0">
                <a:latin typeface="Arial" panose="020B0604020202020204" pitchFamily="34" charset="0"/>
                <a:cs typeface="Arial" panose="020B0604020202020204" pitchFamily="34" charset="0"/>
              </a:rPr>
              <a:t>“Skip to Content” Hyperlink</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324827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5.31 </a:t>
            </a:r>
            <a:r>
              <a:rPr lang="en-US" sz="2800" b="0" dirty="0"/>
              <a:t>Dynamic navigation with HTML and CSS</a:t>
            </a:r>
            <a:endParaRPr lang="en-AU" sz="2800" b="0" dirty="0"/>
          </a:p>
        </p:txBody>
      </p:sp>
      <p:pic>
        <p:nvPicPr>
          <p:cNvPr id="6" name="Picture 3" descr="A web page titled, Kayak Door Country dot net."/>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731151" y="1752600"/>
            <a:ext cx="5681699"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362144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Wireframe</a:t>
            </a:r>
            <a:endParaRPr lang="en-AU" sz="2000" b="0" dirty="0"/>
          </a:p>
        </p:txBody>
      </p:sp>
      <p:sp>
        <p:nvSpPr>
          <p:cNvPr id="3" name="Content Placeholder 2"/>
          <p:cNvSpPr>
            <a:spLocks noGrp="1"/>
          </p:cNvSpPr>
          <p:nvPr>
            <p:ph idx="1"/>
          </p:nvPr>
        </p:nvSpPr>
        <p:spPr>
          <a:xfrm>
            <a:off x="457200" y="1600200"/>
            <a:ext cx="8229600" cy="4648200"/>
          </a:xfrm>
        </p:spPr>
        <p:txBody>
          <a:bodyPr/>
          <a:lstStyle/>
          <a:p>
            <a:pPr marL="0" indent="0">
              <a:buNone/>
            </a:pPr>
            <a:r>
              <a:rPr lang="en-US" dirty="0"/>
              <a:t>A sketch or blueprint of a web page</a:t>
            </a:r>
          </a:p>
          <a:p>
            <a:pPr marL="0" indent="0">
              <a:buNone/>
            </a:pPr>
            <a:r>
              <a:rPr lang="en-US" dirty="0"/>
              <a:t>Shows the structure of the basic page elements, including:</a:t>
            </a:r>
          </a:p>
          <a:p>
            <a:pPr>
              <a:spcBef>
                <a:spcPts val="600"/>
              </a:spcBef>
            </a:pPr>
            <a:r>
              <a:rPr lang="en-US" dirty="0"/>
              <a:t>Header</a:t>
            </a:r>
          </a:p>
          <a:p>
            <a:pPr>
              <a:spcBef>
                <a:spcPts val="600"/>
              </a:spcBef>
            </a:pPr>
            <a:r>
              <a:rPr lang="en-US" dirty="0"/>
              <a:t>Navigation</a:t>
            </a:r>
          </a:p>
          <a:p>
            <a:pPr>
              <a:spcBef>
                <a:spcPts val="600"/>
              </a:spcBef>
            </a:pPr>
            <a:r>
              <a:rPr lang="en-US" dirty="0"/>
              <a:t>Content</a:t>
            </a:r>
          </a:p>
          <a:p>
            <a:pPr>
              <a:spcBef>
                <a:spcPts val="600"/>
              </a:spcBef>
            </a:pPr>
            <a:r>
              <a:rPr lang="en-US" dirty="0"/>
              <a:t>Footer</a:t>
            </a:r>
          </a:p>
          <a:p>
            <a:pPr>
              <a:spcBef>
                <a:spcPts val="600"/>
              </a:spcBef>
            </a:pPr>
            <a:r>
              <a:rPr lang="en-US" dirty="0"/>
              <a:t>Image locations</a:t>
            </a:r>
          </a:p>
        </p:txBody>
      </p:sp>
    </p:spTree>
    <p:extLst>
      <p:ext uri="{BB962C8B-B14F-4D97-AF65-F5344CB8AC3E}">
        <p14:creationId xmlns:p14="http://schemas.microsoft.com/office/powerpoint/2010/main" val="38561453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5.35 </a:t>
            </a:r>
            <a:r>
              <a:rPr lang="en-US" sz="2800" b="0" dirty="0"/>
              <a:t>This wireframe page layout a top</a:t>
            </a:r>
            <a:br>
              <a:rPr lang="en-US" sz="2800" b="0" dirty="0"/>
            </a:br>
            <a:r>
              <a:rPr lang="en-US" sz="2800" b="0" dirty="0"/>
              <a:t>navigation area and a hero image</a:t>
            </a:r>
            <a:endParaRPr lang="en-AU" sz="2800" b="0" dirty="0"/>
          </a:p>
        </p:txBody>
      </p:sp>
      <p:pic>
        <p:nvPicPr>
          <p:cNvPr id="6" name="Picture 2" descr="A wireframe diagram shows the possible page designs. "/>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2210042" y="1312652"/>
            <a:ext cx="4723915"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699267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Page Design Page Layout (1)</a:t>
            </a:r>
            <a:endParaRPr lang="en-AU" sz="2000" b="0" dirty="0"/>
          </a:p>
        </p:txBody>
      </p:sp>
      <p:sp>
        <p:nvSpPr>
          <p:cNvPr id="3" name="Content Placeholder 2"/>
          <p:cNvSpPr>
            <a:spLocks noGrp="1"/>
          </p:cNvSpPr>
          <p:nvPr>
            <p:ph idx="1"/>
          </p:nvPr>
        </p:nvSpPr>
        <p:spPr/>
        <p:txBody>
          <a:bodyPr/>
          <a:lstStyle/>
          <a:p>
            <a:r>
              <a:rPr lang="en-US" dirty="0"/>
              <a:t>Place the most important information "above the fold"</a:t>
            </a:r>
          </a:p>
          <a:p>
            <a:r>
              <a:rPr lang="en-US" dirty="0"/>
              <a:t>Use adequate "white" or blank space </a:t>
            </a:r>
          </a:p>
          <a:p>
            <a:r>
              <a:rPr lang="en-US" dirty="0"/>
              <a:t>Use an interesting page layout</a:t>
            </a:r>
          </a:p>
        </p:txBody>
      </p:sp>
    </p:spTree>
    <p:extLst>
      <p:ext uri="{BB962C8B-B14F-4D97-AF65-F5344CB8AC3E}">
        <p14:creationId xmlns:p14="http://schemas.microsoft.com/office/powerpoint/2010/main" val="27639619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5.33 </a:t>
            </a:r>
            <a:r>
              <a:rPr lang="en-US" sz="2800" b="0" dirty="0"/>
              <a:t>An adequate page layout</a:t>
            </a:r>
            <a:endParaRPr lang="en-AU" sz="2800" b="0" dirty="0"/>
          </a:p>
        </p:txBody>
      </p:sp>
      <p:sp>
        <p:nvSpPr>
          <p:cNvPr id="12" name="Text Box 1034"/>
          <p:cNvSpPr txBox="1">
            <a:spLocks noChangeArrowheads="1"/>
          </p:cNvSpPr>
          <p:nvPr/>
        </p:nvSpPr>
        <p:spPr bwMode="auto">
          <a:xfrm>
            <a:off x="6113206" y="2798762"/>
            <a:ext cx="2590800" cy="1631950"/>
          </a:xfrm>
          <a:prstGeom prst="rect">
            <a:avLst/>
          </a:prstGeom>
          <a:solidFill>
            <a:srgbClr val="EAEAEA">
              <a:alpha val="45097"/>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5pPr>
            <a:lvl6pPr marL="25146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6pPr>
            <a:lvl7pPr marL="29718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7pPr>
            <a:lvl8pPr marL="34290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8pPr>
            <a:lvl9pPr marL="38862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9pPr>
          </a:lstStyle>
          <a:p>
            <a:pPr eaLnBrk="1" hangingPunct="1">
              <a:lnSpc>
                <a:spcPct val="100000"/>
              </a:lnSpc>
              <a:spcBef>
                <a:spcPct val="0"/>
              </a:spcBef>
              <a:spcAft>
                <a:spcPct val="0"/>
              </a:spcAft>
              <a:buClrTx/>
              <a:buSzTx/>
              <a:buFontTx/>
              <a:buNone/>
            </a:pPr>
            <a:r>
              <a:rPr lang="en-US" altLang="en-US" dirty="0">
                <a:solidFill>
                  <a:schemeClr val="tx1"/>
                </a:solidFill>
                <a:latin typeface="Verdana" panose="020B0604030504040204" pitchFamily="34" charset="0"/>
                <a:cs typeface="Arial" panose="020B0604020202020204" pitchFamily="34" charset="0"/>
              </a:rPr>
              <a:t>This is usable, but a little boring. See the next slide for improvements in page layout.</a:t>
            </a:r>
          </a:p>
        </p:txBody>
      </p:sp>
      <p:sp>
        <p:nvSpPr>
          <p:cNvPr id="13" name="AutoShape 1037" descr="A left arrow.D23"/>
          <p:cNvSpPr>
            <a:spLocks noChangeArrowheads="1"/>
          </p:cNvSpPr>
          <p:nvPr/>
        </p:nvSpPr>
        <p:spPr bwMode="auto">
          <a:xfrm>
            <a:off x="4665406" y="3484562"/>
            <a:ext cx="1219200" cy="533400"/>
          </a:xfrm>
          <a:prstGeom prst="leftArrow">
            <a:avLst>
              <a:gd name="adj1" fmla="val 50000"/>
              <a:gd name="adj2" fmla="val 57143"/>
            </a:avLst>
          </a:prstGeom>
          <a:solidFill>
            <a:schemeClr val="accent2"/>
          </a:solidFill>
          <a:ln w="9525">
            <a:solidFill>
              <a:srgbClr val="007FA3"/>
            </a:solidFill>
            <a:miter lim="800000"/>
            <a:headEnd/>
            <a:tailEnd/>
          </a:ln>
        </p:spPr>
        <p:txBody>
          <a:bodyPr wrap="none" anchor="ct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5pPr>
            <a:lvl6pPr marL="25146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6pPr>
            <a:lvl7pPr marL="29718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7pPr>
            <a:lvl8pPr marL="34290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8pPr>
            <a:lvl9pPr marL="38862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9pPr>
          </a:lstStyle>
          <a:p>
            <a:pPr eaLnBrk="1" hangingPunct="1">
              <a:lnSpc>
                <a:spcPct val="100000"/>
              </a:lnSpc>
              <a:spcBef>
                <a:spcPct val="0"/>
              </a:spcBef>
              <a:spcAft>
                <a:spcPct val="0"/>
              </a:spcAft>
              <a:buClrTx/>
              <a:buSzTx/>
              <a:buFontTx/>
              <a:buNone/>
            </a:pPr>
            <a:endParaRPr lang="en-US" altLang="en-US" sz="2400">
              <a:solidFill>
                <a:schemeClr val="tx1"/>
              </a:solidFill>
              <a:latin typeface="Times New Roman" panose="02020603050405020304" pitchFamily="18" charset="0"/>
            </a:endParaRPr>
          </a:p>
        </p:txBody>
      </p:sp>
      <p:pic>
        <p:nvPicPr>
          <p:cNvPr id="14" name="Picture 2" descr="A wireframe diagram shows the possible page designs. The wireframe contains columns from top to bottom as header area, navigation area, content area, and footer area. The content area has two sections as heading and subheading with its descriptions.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2057400"/>
            <a:ext cx="4320000" cy="34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492858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5.34 </a:t>
            </a:r>
            <a:r>
              <a:rPr lang="en-US" sz="2800" b="0" dirty="0"/>
              <a:t>An adequate page layout</a:t>
            </a:r>
            <a:endParaRPr lang="en-AU" sz="2800" b="0" dirty="0"/>
          </a:p>
        </p:txBody>
      </p:sp>
      <p:sp>
        <p:nvSpPr>
          <p:cNvPr id="6" name="Rectangle 1027"/>
          <p:cNvSpPr>
            <a:spLocks noGrp="1" noChangeArrowheads="1"/>
          </p:cNvSpPr>
          <p:nvPr>
            <p:ph idx="1"/>
          </p:nvPr>
        </p:nvSpPr>
        <p:spPr>
          <a:xfrm>
            <a:off x="838200" y="2362200"/>
            <a:ext cx="1295400" cy="685800"/>
          </a:xfrm>
        </p:spPr>
        <p:txBody>
          <a:bodyPr/>
          <a:lstStyle/>
          <a:p>
            <a:pPr marL="365125" indent="-282575" eaLnBrk="1" hangingPunct="1">
              <a:buFontTx/>
              <a:buNone/>
            </a:pPr>
            <a:r>
              <a:rPr lang="en-US" altLang="en-US" sz="3200" dirty="0">
                <a:cs typeface="Arial" panose="020B0604020202020204" pitchFamily="34" charset="0"/>
              </a:rPr>
              <a:t>Better</a:t>
            </a:r>
            <a:endParaRPr lang="en-US" altLang="en-US" sz="4000" dirty="0"/>
          </a:p>
        </p:txBody>
      </p:sp>
      <p:sp>
        <p:nvSpPr>
          <p:cNvPr id="7" name="Text Box 1035"/>
          <p:cNvSpPr txBox="1">
            <a:spLocks noChangeArrowheads="1"/>
          </p:cNvSpPr>
          <p:nvPr/>
        </p:nvSpPr>
        <p:spPr bwMode="auto">
          <a:xfrm>
            <a:off x="685800" y="3476625"/>
            <a:ext cx="3352800" cy="923330"/>
          </a:xfrm>
          <a:prstGeom prst="rect">
            <a:avLst/>
          </a:prstGeom>
          <a:solidFill>
            <a:srgbClr val="EAEAEA">
              <a:alpha val="5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5pPr>
            <a:lvl6pPr marL="25146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6pPr>
            <a:lvl7pPr marL="29718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7pPr>
            <a:lvl8pPr marL="34290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8pPr>
            <a:lvl9pPr marL="38862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9pPr>
          </a:lstStyle>
          <a:p>
            <a:pPr eaLnBrk="1" hangingPunct="1">
              <a:lnSpc>
                <a:spcPct val="100000"/>
              </a:lnSpc>
              <a:spcBef>
                <a:spcPct val="0"/>
              </a:spcBef>
              <a:spcAft>
                <a:spcPct val="0"/>
              </a:spcAft>
              <a:buClrTx/>
              <a:buSzTx/>
              <a:buFontTx/>
              <a:buNone/>
            </a:pPr>
            <a:r>
              <a:rPr lang="en-US" altLang="en-US" sz="1800" dirty="0">
                <a:solidFill>
                  <a:schemeClr val="tx1"/>
                </a:solidFill>
                <a:latin typeface="+mj-lt"/>
                <a:cs typeface="Arial" panose="020B0604020202020204" pitchFamily="34" charset="0"/>
              </a:rPr>
              <a:t>Columns make the page more interesting and it’s easier to read this way.</a:t>
            </a:r>
          </a:p>
        </p:txBody>
      </p:sp>
      <p:sp>
        <p:nvSpPr>
          <p:cNvPr id="8" name="AutoShape 1041" descr="A right arrow."/>
          <p:cNvSpPr>
            <a:spLocks noChangeArrowheads="1"/>
          </p:cNvSpPr>
          <p:nvPr/>
        </p:nvSpPr>
        <p:spPr bwMode="auto">
          <a:xfrm>
            <a:off x="2286000" y="2514600"/>
            <a:ext cx="1981200" cy="304800"/>
          </a:xfrm>
          <a:prstGeom prst="rightArrow">
            <a:avLst>
              <a:gd name="adj1" fmla="val 50000"/>
              <a:gd name="adj2" fmla="val 137493"/>
            </a:avLst>
          </a:prstGeom>
          <a:solidFill>
            <a:schemeClr val="accent2"/>
          </a:solidFill>
          <a:ln w="9525">
            <a:solidFill>
              <a:srgbClr val="007FA3"/>
            </a:solidFill>
            <a:miter lim="800000"/>
            <a:headEnd/>
            <a:tailEnd/>
          </a:ln>
        </p:spPr>
        <p:txBody>
          <a:bodyPr wrap="none" anchor="ct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5pPr>
            <a:lvl6pPr marL="25146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6pPr>
            <a:lvl7pPr marL="29718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7pPr>
            <a:lvl8pPr marL="34290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8pPr>
            <a:lvl9pPr marL="38862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9pPr>
          </a:lstStyle>
          <a:p>
            <a:pPr eaLnBrk="1" hangingPunct="1">
              <a:lnSpc>
                <a:spcPct val="100000"/>
              </a:lnSpc>
              <a:spcBef>
                <a:spcPct val="0"/>
              </a:spcBef>
              <a:spcAft>
                <a:spcPct val="0"/>
              </a:spcAft>
              <a:buClrTx/>
              <a:buSzTx/>
              <a:buFontTx/>
              <a:buNone/>
            </a:pPr>
            <a:endParaRPr lang="en-US" altLang="en-US" sz="2400">
              <a:solidFill>
                <a:schemeClr val="tx1"/>
              </a:solidFill>
              <a:latin typeface="Times New Roman" panose="02020603050405020304" pitchFamily="18" charset="0"/>
            </a:endParaRPr>
          </a:p>
        </p:txBody>
      </p:sp>
      <p:pic>
        <p:nvPicPr>
          <p:cNvPr id="9" name="Picture 2" descr="A wireframe diagram shows the possible page designs. "/>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67200" y="1962600"/>
            <a:ext cx="4472607" cy="36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365498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Web Page Design Page Layout (3)</a:t>
            </a:r>
          </a:p>
        </p:txBody>
      </p:sp>
      <p:sp>
        <p:nvSpPr>
          <p:cNvPr id="6" name="Star: 5 Points 4" descr="A star labeled, best."/>
          <p:cNvSpPr/>
          <p:nvPr/>
        </p:nvSpPr>
        <p:spPr>
          <a:xfrm>
            <a:off x="510279" y="1563630"/>
            <a:ext cx="2317801" cy="1752600"/>
          </a:xfrm>
          <a:prstGeom prst="star5">
            <a:avLst/>
          </a:prstGeom>
          <a:solidFill>
            <a:schemeClr val="accent2"/>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1034"/>
          <p:cNvSpPr>
            <a:spLocks noChangeArrowheads="1"/>
          </p:cNvSpPr>
          <p:nvPr/>
        </p:nvSpPr>
        <p:spPr bwMode="auto">
          <a:xfrm>
            <a:off x="1075480" y="2158482"/>
            <a:ext cx="1752600" cy="685800"/>
          </a:xfrm>
          <a:prstGeom prst="rect">
            <a:avLst/>
          </a:prstGeom>
          <a:noFill/>
          <a:ln w="9525">
            <a:noFill/>
            <a:miter lim="800000"/>
            <a:headEnd/>
            <a:tailEnd/>
          </a:ln>
        </p:spPr>
        <p:txBody>
          <a:bodyPr/>
          <a:lstStyle/>
          <a:p>
            <a:pPr marL="342900" indent="-342900" eaLnBrk="1" fontAlgn="auto" hangingPunct="1">
              <a:spcBef>
                <a:spcPct val="20000"/>
              </a:spcBef>
              <a:spcAft>
                <a:spcPts val="0"/>
              </a:spcAft>
              <a:buClr>
                <a:schemeClr val="folHlink"/>
              </a:buClr>
              <a:buSzPct val="75000"/>
              <a:buFont typeface="Wingdings" pitchFamily="2" charset="2"/>
              <a:buNone/>
              <a:defRPr/>
            </a:pPr>
            <a:r>
              <a:rPr lang="en-US" sz="4000" dirty="0">
                <a:latin typeface="+mj-lt"/>
              </a:rPr>
              <a:t>Best</a:t>
            </a:r>
          </a:p>
        </p:txBody>
      </p:sp>
      <p:sp>
        <p:nvSpPr>
          <p:cNvPr id="12" name="TextBox 6"/>
          <p:cNvSpPr txBox="1">
            <a:spLocks noChangeArrowheads="1"/>
          </p:cNvSpPr>
          <p:nvPr/>
        </p:nvSpPr>
        <p:spPr bwMode="auto">
          <a:xfrm>
            <a:off x="577799" y="6051189"/>
            <a:ext cx="108876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400" dirty="0">
                <a:latin typeface="+mj-lt"/>
              </a:rPr>
              <a:t>Figure 5.35</a:t>
            </a:r>
          </a:p>
        </p:txBody>
      </p:sp>
      <p:pic>
        <p:nvPicPr>
          <p:cNvPr id="8" name="Content Placeholder 7" descr="A wireframe diagram shows the possible page designs. "/>
          <p:cNvPicPr>
            <a:picLocks noGrp="1" noChangeAspect="1"/>
          </p:cNvPicPr>
          <p:nvPr>
            <p:ph idx="1"/>
          </p:nvPr>
        </p:nvPicPr>
        <p:blipFill>
          <a:blip r:embed="rId2"/>
          <a:stretch>
            <a:fillRect/>
          </a:stretch>
        </p:blipFill>
        <p:spPr>
          <a:xfrm>
            <a:off x="700548" y="3529014"/>
            <a:ext cx="2755617" cy="2520000"/>
          </a:xfrm>
          <a:prstGeom prst="rect">
            <a:avLst/>
          </a:prstGeom>
          <a:effectLst>
            <a:outerShdw blurRad="63500" sx="102000" sy="102000" algn="ctr" rotWithShape="0">
              <a:prstClr val="black">
                <a:alpha val="40000"/>
              </a:prstClr>
            </a:outerShdw>
          </a:effectLst>
        </p:spPr>
      </p:pic>
      <p:sp>
        <p:nvSpPr>
          <p:cNvPr id="9" name="Text Box 1036"/>
          <p:cNvSpPr txBox="1">
            <a:spLocks noChangeArrowheads="1"/>
          </p:cNvSpPr>
          <p:nvPr/>
        </p:nvSpPr>
        <p:spPr bwMode="auto">
          <a:xfrm>
            <a:off x="4419601" y="4970462"/>
            <a:ext cx="3948112" cy="923330"/>
          </a:xfrm>
          <a:prstGeom prst="rect">
            <a:avLst/>
          </a:prstGeom>
          <a:solidFill>
            <a:srgbClr val="EAEAEA">
              <a:alpha val="5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5pPr>
            <a:lvl6pPr marL="25146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6pPr>
            <a:lvl7pPr marL="29718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7pPr>
            <a:lvl8pPr marL="34290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8pPr>
            <a:lvl9pPr marL="38862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9pPr>
          </a:lstStyle>
          <a:p>
            <a:pPr eaLnBrk="1" hangingPunct="1">
              <a:lnSpc>
                <a:spcPct val="100000"/>
              </a:lnSpc>
              <a:spcBef>
                <a:spcPct val="0"/>
              </a:spcBef>
              <a:spcAft>
                <a:spcPct val="0"/>
              </a:spcAft>
              <a:buClrTx/>
              <a:buSzTx/>
              <a:buFontTx/>
              <a:buNone/>
            </a:pPr>
            <a:r>
              <a:rPr lang="en-US" altLang="en-US" sz="1800" dirty="0">
                <a:solidFill>
                  <a:schemeClr val="tx1"/>
                </a:solidFill>
                <a:latin typeface="+mj-lt"/>
                <a:cs typeface="Arial" panose="020B0604020202020204" pitchFamily="34" charset="0"/>
              </a:rPr>
              <a:t>Columns interspersed with graphics and headings create the most interesting, easy to read page.</a:t>
            </a:r>
          </a:p>
        </p:txBody>
      </p:sp>
      <p:sp>
        <p:nvSpPr>
          <p:cNvPr id="11" name="TextBox 6"/>
          <p:cNvSpPr txBox="1">
            <a:spLocks noChangeArrowheads="1"/>
          </p:cNvSpPr>
          <p:nvPr/>
        </p:nvSpPr>
        <p:spPr bwMode="auto">
          <a:xfrm>
            <a:off x="4412226" y="4505325"/>
            <a:ext cx="108876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400" dirty="0">
                <a:latin typeface="+mj-lt"/>
              </a:rPr>
              <a:t>Figure 5.36</a:t>
            </a:r>
          </a:p>
        </p:txBody>
      </p:sp>
      <p:pic>
        <p:nvPicPr>
          <p:cNvPr id="10" name="Picture 3" descr="A wireframe diagram shows the possible page designs with vertical navigation.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9600" y="1600200"/>
            <a:ext cx="3609975" cy="2905125"/>
          </a:xfrm>
          <a:prstGeom prst="rect">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8645530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Page Layout Design Techniques</a:t>
            </a:r>
            <a:r>
              <a:rPr lang="en-US" altLang="en-US" sz="2000" b="0" dirty="0"/>
              <a:t> (1 of 2)</a:t>
            </a:r>
            <a:endParaRPr lang="en-AU" sz="2000" b="0" dirty="0"/>
          </a:p>
        </p:txBody>
      </p:sp>
      <p:sp>
        <p:nvSpPr>
          <p:cNvPr id="3" name="Content Placeholder 2"/>
          <p:cNvSpPr>
            <a:spLocks noGrp="1"/>
          </p:cNvSpPr>
          <p:nvPr>
            <p:ph idx="1"/>
          </p:nvPr>
        </p:nvSpPr>
        <p:spPr>
          <a:xfrm>
            <a:off x="457200" y="1600200"/>
            <a:ext cx="3352800" cy="4724400"/>
          </a:xfrm>
        </p:spPr>
        <p:txBody>
          <a:bodyPr/>
          <a:lstStyle/>
          <a:p>
            <a:pPr marL="0" indent="0">
              <a:buNone/>
            </a:pPr>
            <a:r>
              <a:rPr lang="en-US" dirty="0"/>
              <a:t>Fixed Layout</a:t>
            </a:r>
          </a:p>
          <a:p>
            <a:r>
              <a:rPr lang="en-US" dirty="0"/>
              <a:t>AKA rigid or </a:t>
            </a:r>
            <a:br>
              <a:rPr lang="en-US" dirty="0"/>
            </a:br>
            <a:r>
              <a:rPr lang="en-US" dirty="0"/>
              <a:t>“ice” design</a:t>
            </a:r>
          </a:p>
          <a:p>
            <a:r>
              <a:rPr lang="en-US" dirty="0"/>
              <a:t>Fixed-width often </a:t>
            </a:r>
            <a:br>
              <a:rPr lang="en-US" dirty="0"/>
            </a:br>
            <a:r>
              <a:rPr lang="en-US" dirty="0"/>
              <a:t>at left margin</a:t>
            </a:r>
          </a:p>
          <a:p>
            <a:r>
              <a:rPr lang="en-US" dirty="0"/>
              <a:t>More appealing if </a:t>
            </a:r>
            <a:br>
              <a:rPr lang="en-US" dirty="0"/>
            </a:br>
            <a:r>
              <a:rPr lang="en-US" dirty="0"/>
              <a:t>fixed with content is centered</a:t>
            </a:r>
            <a:br>
              <a:rPr lang="en-US" dirty="0"/>
            </a:br>
            <a:r>
              <a:rPr lang="en-US" dirty="0"/>
              <a:t> </a:t>
            </a:r>
            <a:endParaRPr lang="en-US" sz="2200" dirty="0"/>
          </a:p>
        </p:txBody>
      </p:sp>
      <p:pic>
        <p:nvPicPr>
          <p:cNvPr id="4" name="Picture 3" descr="A web page titled, Photography by Melanie. "/>
          <p:cNvPicPr>
            <a:picLocks noChangeAspect="1"/>
          </p:cNvPicPr>
          <p:nvPr/>
        </p:nvPicPr>
        <p:blipFill>
          <a:blip r:embed="rId2"/>
          <a:stretch>
            <a:fillRect/>
          </a:stretch>
        </p:blipFill>
        <p:spPr>
          <a:xfrm>
            <a:off x="4014122" y="1658465"/>
            <a:ext cx="3662327" cy="1980000"/>
          </a:xfrm>
          <a:prstGeom prst="rect">
            <a:avLst/>
          </a:prstGeom>
          <a:effectLst>
            <a:outerShdw blurRad="50800" dist="38100" dir="2700000" algn="tl" rotWithShape="0">
              <a:prstClr val="black">
                <a:alpha val="40000"/>
              </a:prstClr>
            </a:outerShdw>
          </a:effectLst>
        </p:spPr>
      </p:pic>
      <p:pic>
        <p:nvPicPr>
          <p:cNvPr id="5" name="Picture 4" descr="A screenshot displays the previous web page. The web page is fixed at the center by leaving empty space on both the sides of the web page."/>
          <p:cNvPicPr>
            <a:picLocks noChangeAspect="1"/>
          </p:cNvPicPr>
          <p:nvPr/>
        </p:nvPicPr>
        <p:blipFill>
          <a:blip r:embed="rId3"/>
          <a:stretch>
            <a:fillRect/>
          </a:stretch>
        </p:blipFill>
        <p:spPr>
          <a:xfrm>
            <a:off x="4014122" y="4027840"/>
            <a:ext cx="3662327" cy="1980000"/>
          </a:xfrm>
          <a:prstGeom prst="rect">
            <a:avLst/>
          </a:prstGeom>
          <a:effectLst>
            <a:outerShdw blurRad="50800" dist="38100" dir="2700000" algn="tl" rotWithShape="0">
              <a:prstClr val="black">
                <a:alpha val="40000"/>
              </a:prstClr>
            </a:outerShdw>
          </a:effectLst>
        </p:spPr>
      </p:pic>
      <p:sp>
        <p:nvSpPr>
          <p:cNvPr id="6" name="TextBox 6"/>
          <p:cNvSpPr txBox="1">
            <a:spLocks noChangeArrowheads="1"/>
          </p:cNvSpPr>
          <p:nvPr/>
        </p:nvSpPr>
        <p:spPr bwMode="auto">
          <a:xfrm>
            <a:off x="3930446" y="3638465"/>
            <a:ext cx="108876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400" dirty="0">
                <a:latin typeface="+mj-lt"/>
              </a:rPr>
              <a:t>Figure 5.37</a:t>
            </a:r>
          </a:p>
        </p:txBody>
      </p:sp>
      <p:sp>
        <p:nvSpPr>
          <p:cNvPr id="7" name="TextBox 6"/>
          <p:cNvSpPr txBox="1">
            <a:spLocks noChangeArrowheads="1"/>
          </p:cNvSpPr>
          <p:nvPr/>
        </p:nvSpPr>
        <p:spPr bwMode="auto">
          <a:xfrm>
            <a:off x="4073525" y="5997575"/>
            <a:ext cx="108876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400" dirty="0">
                <a:latin typeface="+mj-lt"/>
              </a:rPr>
              <a:t>Figure 5.38</a:t>
            </a:r>
          </a:p>
        </p:txBody>
      </p:sp>
    </p:spTree>
    <p:extLst>
      <p:ext uri="{BB962C8B-B14F-4D97-AF65-F5344CB8AC3E}">
        <p14:creationId xmlns:p14="http://schemas.microsoft.com/office/powerpoint/2010/main" val="3873671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Overall Design Is Related to the Site Purpose</a:t>
            </a:r>
            <a:r>
              <a:rPr lang="en-US" altLang="en-US" sz="2000" b="0" dirty="0"/>
              <a:t> (2 of 2)</a:t>
            </a:r>
            <a:endParaRPr lang="en-AU" sz="2000" dirty="0"/>
          </a:p>
        </p:txBody>
      </p:sp>
      <p:sp>
        <p:nvSpPr>
          <p:cNvPr id="3" name="Content Placeholder 2"/>
          <p:cNvSpPr>
            <a:spLocks noGrp="1"/>
          </p:cNvSpPr>
          <p:nvPr>
            <p:ph idx="1"/>
          </p:nvPr>
        </p:nvSpPr>
        <p:spPr/>
        <p:txBody>
          <a:bodyPr/>
          <a:lstStyle/>
          <a:p>
            <a:r>
              <a:rPr lang="en-US" dirty="0"/>
              <a:t>Consider the target audience of these sites.</a:t>
            </a:r>
          </a:p>
          <a:p>
            <a:endParaRPr lang="en-AU" dirty="0"/>
          </a:p>
        </p:txBody>
      </p:sp>
      <p:pic>
        <p:nvPicPr>
          <p:cNvPr id="4" name="Picture 3" descr="A screenshot shows the text-intensive web page with numerous choices."/>
          <p:cNvPicPr>
            <a:picLocks noChangeAspect="1"/>
          </p:cNvPicPr>
          <p:nvPr/>
        </p:nvPicPr>
        <p:blipFill>
          <a:blip r:embed="rId2"/>
          <a:stretch>
            <a:fillRect/>
          </a:stretch>
        </p:blipFill>
        <p:spPr>
          <a:xfrm>
            <a:off x="1676400" y="2290381"/>
            <a:ext cx="5382924" cy="2880000"/>
          </a:xfrm>
          <a:prstGeom prst="rect">
            <a:avLst/>
          </a:prstGeom>
          <a:effectLst>
            <a:outerShdw blurRad="50800" dist="38100" dir="2700000" algn="tl" rotWithShape="0">
              <a:prstClr val="black">
                <a:alpha val="40000"/>
              </a:prstClr>
            </a:outerShdw>
          </a:effectLst>
        </p:spPr>
      </p:pic>
      <p:sp>
        <p:nvSpPr>
          <p:cNvPr id="5" name="TextBox 6"/>
          <p:cNvSpPr txBox="1">
            <a:spLocks noChangeArrowheads="1"/>
          </p:cNvSpPr>
          <p:nvPr/>
        </p:nvSpPr>
        <p:spPr bwMode="auto">
          <a:xfrm>
            <a:off x="1676400" y="5314155"/>
            <a:ext cx="62484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5.2 </a:t>
            </a:r>
            <a:r>
              <a:rPr lang="en-US" altLang="en-US" sz="1600" dirty="0">
                <a:latin typeface="+mj-lt"/>
              </a:rPr>
              <a:t>This text-intensive web page offers numerous choices</a:t>
            </a:r>
          </a:p>
        </p:txBody>
      </p:sp>
    </p:spTree>
    <p:extLst>
      <p:ext uri="{BB962C8B-B14F-4D97-AF65-F5344CB8AC3E}">
        <p14:creationId xmlns:p14="http://schemas.microsoft.com/office/powerpoint/2010/main" val="31998099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Page Layout Design Techniques</a:t>
            </a:r>
            <a:r>
              <a:rPr lang="en-US" altLang="en-US" sz="2000" b="0" dirty="0"/>
              <a:t> (2 of 2)</a:t>
            </a:r>
            <a:endParaRPr lang="en-AU" sz="2000" b="0" dirty="0"/>
          </a:p>
        </p:txBody>
      </p:sp>
      <p:sp>
        <p:nvSpPr>
          <p:cNvPr id="3" name="Content Placeholder 2"/>
          <p:cNvSpPr>
            <a:spLocks noGrp="1"/>
          </p:cNvSpPr>
          <p:nvPr>
            <p:ph idx="1"/>
          </p:nvPr>
        </p:nvSpPr>
        <p:spPr>
          <a:xfrm>
            <a:off x="533400" y="3962400"/>
            <a:ext cx="3657600" cy="2438400"/>
          </a:xfrm>
        </p:spPr>
        <p:txBody>
          <a:bodyPr/>
          <a:lstStyle/>
          <a:p>
            <a:pPr marL="0" indent="0">
              <a:buNone/>
            </a:pPr>
            <a:r>
              <a:rPr lang="en-US" dirty="0"/>
              <a:t>Fluid Layout</a:t>
            </a:r>
          </a:p>
          <a:p>
            <a:r>
              <a:rPr lang="en-US" dirty="0"/>
              <a:t>AKA “liquid” design</a:t>
            </a:r>
          </a:p>
          <a:p>
            <a:pPr>
              <a:spcBef>
                <a:spcPts val="600"/>
              </a:spcBef>
            </a:pPr>
            <a:r>
              <a:rPr lang="en-US" dirty="0"/>
              <a:t>Expands to fill the browser at all resolutions. </a:t>
            </a:r>
          </a:p>
          <a:p>
            <a:pPr marL="0" indent="0">
              <a:buNone/>
            </a:pPr>
            <a:br>
              <a:rPr lang="en-US" dirty="0"/>
            </a:br>
            <a:endParaRPr lang="en-US" dirty="0"/>
          </a:p>
        </p:txBody>
      </p:sp>
      <p:pic>
        <p:nvPicPr>
          <p:cNvPr id="6" name="Picture 3" descr="A screenshot displays the previous web page. The web page is expanded to fill browser viewpor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7200" y="1650000"/>
            <a:ext cx="2792675" cy="216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6"/>
          <p:cNvSpPr txBox="1">
            <a:spLocks noChangeArrowheads="1"/>
          </p:cNvSpPr>
          <p:nvPr/>
        </p:nvSpPr>
        <p:spPr bwMode="auto">
          <a:xfrm>
            <a:off x="381000" y="1367282"/>
            <a:ext cx="108876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400" dirty="0">
                <a:latin typeface="+mj-lt"/>
              </a:rPr>
              <a:t>Figure 5.39</a:t>
            </a:r>
          </a:p>
        </p:txBody>
      </p:sp>
      <p:sp>
        <p:nvSpPr>
          <p:cNvPr id="5" name="Content Placeholder 2"/>
          <p:cNvSpPr txBox="1">
            <a:spLocks/>
          </p:cNvSpPr>
          <p:nvPr/>
        </p:nvSpPr>
        <p:spPr>
          <a:xfrm>
            <a:off x="4572000" y="3962400"/>
            <a:ext cx="3657600" cy="2438400"/>
          </a:xfrm>
          <a:prstGeom prst="rect">
            <a:avLst/>
          </a:prstGeom>
        </p:spPr>
        <p:txBody>
          <a:bodyPr vert="horz" lIns="0" tIns="0" rIns="0" bIns="0" rtlCol="0">
            <a:noAutofit/>
          </a:bodyPr>
          <a:lstStyle>
            <a:lvl1pPr marL="256032" indent="-256032" algn="l" defTabSz="914400" rtl="0" eaLnBrk="1" latinLnBrk="0" hangingPunct="1">
              <a:spcBef>
                <a:spcPts val="1500"/>
              </a:spcBef>
              <a:buClr>
                <a:srgbClr val="007FA3"/>
              </a:buClr>
              <a:buSzPct val="100000"/>
              <a:buFont typeface="Arial" panose="020B0604020202020204" pitchFamily="34" charset="0"/>
              <a:buChar char="•"/>
              <a:defRPr sz="2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2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a:lstStyle>
          <a:p>
            <a:pPr marL="0" indent="0">
              <a:buFont typeface="Arial" panose="020B0604020202020204" pitchFamily="34" charset="0"/>
              <a:buNone/>
            </a:pPr>
            <a:r>
              <a:rPr lang="en-US" dirty="0"/>
              <a:t>Fluid Layout Adaptation: </a:t>
            </a:r>
          </a:p>
          <a:p>
            <a:r>
              <a:rPr lang="en-US" dirty="0"/>
              <a:t>Full width top bar</a:t>
            </a:r>
          </a:p>
          <a:p>
            <a:pPr>
              <a:spcBef>
                <a:spcPts val="600"/>
              </a:spcBef>
            </a:pPr>
            <a:r>
              <a:rPr lang="en-US" dirty="0"/>
              <a:t>Other age content typically centered with side margins</a:t>
            </a:r>
            <a:br>
              <a:rPr lang="en-US" dirty="0"/>
            </a:br>
            <a:endParaRPr lang="en-US" dirty="0"/>
          </a:p>
        </p:txBody>
      </p:sp>
      <p:pic>
        <p:nvPicPr>
          <p:cNvPr id="7" name="Picture 5" descr="A screenshot displays the previous web page. The web page is fixed at the center with a little margin kept on its both sid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89706" y="1622961"/>
            <a:ext cx="3822188" cy="216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6"/>
          <p:cNvSpPr txBox="1">
            <a:spLocks noChangeArrowheads="1"/>
          </p:cNvSpPr>
          <p:nvPr/>
        </p:nvSpPr>
        <p:spPr bwMode="auto">
          <a:xfrm>
            <a:off x="4964112" y="1329182"/>
            <a:ext cx="108876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400" dirty="0">
                <a:latin typeface="+mj-lt"/>
              </a:rPr>
              <a:t>Figure 5.40</a:t>
            </a:r>
          </a:p>
        </p:txBody>
      </p:sp>
    </p:spTree>
    <p:extLst>
      <p:ext uri="{BB962C8B-B14F-4D97-AF65-F5344CB8AC3E}">
        <p14:creationId xmlns:p14="http://schemas.microsoft.com/office/powerpoint/2010/main" val="6579005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Flat Web Design</a:t>
            </a:r>
            <a:endParaRPr lang="en-AU" sz="2000" b="0" dirty="0"/>
          </a:p>
        </p:txBody>
      </p:sp>
      <p:sp>
        <p:nvSpPr>
          <p:cNvPr id="3" name="Content Placeholder 2"/>
          <p:cNvSpPr>
            <a:spLocks noGrp="1"/>
          </p:cNvSpPr>
          <p:nvPr>
            <p:ph idx="1"/>
          </p:nvPr>
        </p:nvSpPr>
        <p:spPr/>
        <p:txBody>
          <a:bodyPr/>
          <a:lstStyle/>
          <a:p>
            <a:pPr marL="0" indent="0">
              <a:buNone/>
            </a:pPr>
            <a:r>
              <a:rPr lang="en-US" dirty="0"/>
              <a:t>A minimalistic design style with a focus on simplicity, blocks of color, empty space between design elements, hero images, long shadows, buttons with transparent backgrounds, and use of typography.</a:t>
            </a:r>
            <a:endParaRPr lang="en-US" b="1" dirty="0"/>
          </a:p>
        </p:txBody>
      </p:sp>
      <p:pic>
        <p:nvPicPr>
          <p:cNvPr id="4" name="Picture 4" descr="A web page titled Kayak Door Country dot net shows flat web design. "/>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73275" y="3352800"/>
            <a:ext cx="4997450" cy="269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6"/>
          <p:cNvSpPr txBox="1">
            <a:spLocks noChangeArrowheads="1"/>
          </p:cNvSpPr>
          <p:nvPr/>
        </p:nvSpPr>
        <p:spPr bwMode="auto">
          <a:xfrm>
            <a:off x="1981200" y="6045200"/>
            <a:ext cx="108876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400" dirty="0">
                <a:latin typeface="+mj-lt"/>
              </a:rPr>
              <a:t>Figure 5.27</a:t>
            </a:r>
          </a:p>
        </p:txBody>
      </p:sp>
    </p:spTree>
    <p:extLst>
      <p:ext uri="{BB962C8B-B14F-4D97-AF65-F5344CB8AC3E}">
        <p14:creationId xmlns:p14="http://schemas.microsoft.com/office/powerpoint/2010/main" val="140105880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Single Page Website</a:t>
            </a:r>
            <a:endParaRPr lang="en-AU" sz="2800" dirty="0"/>
          </a:p>
        </p:txBody>
      </p:sp>
      <p:sp>
        <p:nvSpPr>
          <p:cNvPr id="3" name="Content Placeholder 2"/>
          <p:cNvSpPr>
            <a:spLocks noGrp="1"/>
          </p:cNvSpPr>
          <p:nvPr>
            <p:ph idx="1"/>
          </p:nvPr>
        </p:nvSpPr>
        <p:spPr/>
        <p:txBody>
          <a:bodyPr/>
          <a:lstStyle/>
          <a:p>
            <a:pPr marL="0" indent="0">
              <a:buNone/>
            </a:pPr>
            <a:r>
              <a:rPr lang="en-US" dirty="0"/>
              <a:t>“One Page Website”</a:t>
            </a:r>
            <a:br>
              <a:rPr lang="en-US" dirty="0"/>
            </a:br>
            <a:r>
              <a:rPr lang="en-US" dirty="0"/>
              <a:t>Contains one very long page (a single HTML file) with a clearly defined navigation area, usually at the top of the page. This navigation takes you to specific areas on the page. </a:t>
            </a:r>
            <a:br>
              <a:rPr lang="en-US" dirty="0"/>
            </a:br>
            <a:br>
              <a:rPr lang="en-US" dirty="0"/>
            </a:br>
            <a:r>
              <a:rPr lang="en-US" dirty="0"/>
              <a:t>(More in Chapter 6)</a:t>
            </a:r>
            <a:endParaRPr lang="en-AU" dirty="0"/>
          </a:p>
        </p:txBody>
      </p:sp>
    </p:spTree>
    <p:extLst>
      <p:ext uri="{BB962C8B-B14F-4D97-AF65-F5344CB8AC3E}">
        <p14:creationId xmlns:p14="http://schemas.microsoft.com/office/powerpoint/2010/main" val="429431926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6.53 </a:t>
            </a:r>
            <a:r>
              <a:rPr lang="en-US" sz="2800" b="0" dirty="0"/>
              <a:t>Using the background-attachment property</a:t>
            </a:r>
            <a:endParaRPr lang="en-AU" sz="2800" dirty="0"/>
          </a:p>
        </p:txBody>
      </p:sp>
      <p:pic>
        <p:nvPicPr>
          <p:cNvPr id="5" name="Picture 8" descr="A screenshot displays the single page website that uses the background-attachment property."/>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918523" y="1524000"/>
            <a:ext cx="5306955" cy="46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081419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Mobile Design Quick Checklist</a:t>
            </a:r>
            <a:endParaRPr lang="en-AU" dirty="0"/>
          </a:p>
        </p:txBody>
      </p:sp>
      <p:sp>
        <p:nvSpPr>
          <p:cNvPr id="3" name="Content Placeholder 2"/>
          <p:cNvSpPr>
            <a:spLocks noGrp="1"/>
          </p:cNvSpPr>
          <p:nvPr>
            <p:ph idx="1"/>
          </p:nvPr>
        </p:nvSpPr>
        <p:spPr/>
        <p:txBody>
          <a:bodyPr/>
          <a:lstStyle/>
          <a:p>
            <a:pPr marL="0" indent="0">
              <a:buNone/>
            </a:pPr>
            <a:r>
              <a:rPr lang="en-US" dirty="0"/>
              <a:t>Small screen size </a:t>
            </a:r>
          </a:p>
          <a:p>
            <a:pPr marL="0" indent="0">
              <a:buNone/>
            </a:pPr>
            <a:r>
              <a:rPr lang="en-US" dirty="0"/>
              <a:t>Bandwidth issues</a:t>
            </a:r>
          </a:p>
          <a:p>
            <a:pPr marL="0" indent="0">
              <a:buNone/>
            </a:pPr>
            <a:r>
              <a:rPr lang="en-US" dirty="0"/>
              <a:t>Single-column layout</a:t>
            </a:r>
          </a:p>
          <a:p>
            <a:pPr marL="0" indent="0">
              <a:buNone/>
            </a:pPr>
            <a:r>
              <a:rPr lang="en-US" dirty="0"/>
              <a:t>Maximize contrast</a:t>
            </a:r>
          </a:p>
          <a:p>
            <a:pPr marL="0" indent="0">
              <a:buNone/>
            </a:pPr>
            <a:r>
              <a:rPr lang="en-US" dirty="0"/>
              <a:t>Optimize images for mobile display</a:t>
            </a:r>
          </a:p>
          <a:p>
            <a:pPr marL="0" indent="0">
              <a:buNone/>
            </a:pPr>
            <a:r>
              <a:rPr lang="en-US" dirty="0"/>
              <a:t>Descriptive alternate text for images</a:t>
            </a:r>
          </a:p>
          <a:p>
            <a:pPr marL="0" indent="0">
              <a:buNone/>
            </a:pPr>
            <a:r>
              <a:rPr lang="en-US" dirty="0"/>
              <a:t>Avoid display of non-essential content</a:t>
            </a:r>
          </a:p>
        </p:txBody>
      </p:sp>
    </p:spTree>
    <p:extLst>
      <p:ext uri="{BB962C8B-B14F-4D97-AF65-F5344CB8AC3E}">
        <p14:creationId xmlns:p14="http://schemas.microsoft.com/office/powerpoint/2010/main" val="26248059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5.42 </a:t>
            </a:r>
            <a:r>
              <a:rPr lang="en-AU" sz="2800" b="0" dirty="0"/>
              <a:t>Mobile display.</a:t>
            </a:r>
          </a:p>
        </p:txBody>
      </p:sp>
      <p:pic>
        <p:nvPicPr>
          <p:cNvPr id="4" name="Picture 2" descr="A mobile display shows an input box for searching. "/>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27000" y="1600200"/>
            <a:ext cx="2690000"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425802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Progressive Enhancement</a:t>
            </a:r>
            <a:r>
              <a:rPr lang="en-US" altLang="en-US" sz="2000" b="0" dirty="0"/>
              <a:t> (1 of 2)</a:t>
            </a:r>
            <a:endParaRPr lang="en-AU" sz="2000" dirty="0"/>
          </a:p>
        </p:txBody>
      </p:sp>
      <p:sp>
        <p:nvSpPr>
          <p:cNvPr id="3" name="Content Placeholder 2"/>
          <p:cNvSpPr>
            <a:spLocks noGrp="1"/>
          </p:cNvSpPr>
          <p:nvPr>
            <p:ph idx="1"/>
          </p:nvPr>
        </p:nvSpPr>
        <p:spPr>
          <a:xfrm>
            <a:off x="457200" y="1600200"/>
            <a:ext cx="8229600" cy="4648200"/>
          </a:xfrm>
        </p:spPr>
        <p:txBody>
          <a:bodyPr/>
          <a:lstStyle/>
          <a:p>
            <a:r>
              <a:rPr lang="en-US" dirty="0"/>
              <a:t>Design your website so it displays well in mobile devices</a:t>
            </a:r>
          </a:p>
          <a:p>
            <a:r>
              <a:rPr lang="en-US" dirty="0"/>
              <a:t>Design your website so that it is usable in older browsers </a:t>
            </a:r>
          </a:p>
          <a:p>
            <a:r>
              <a:rPr lang="en-US" dirty="0"/>
              <a:t>Add enhancements with CSS and/or HTML5 to take advantage of the capabilities of modern browsers.</a:t>
            </a:r>
            <a:endParaRPr lang="en-AU" dirty="0"/>
          </a:p>
        </p:txBody>
      </p:sp>
    </p:spTree>
    <p:extLst>
      <p:ext uri="{BB962C8B-B14F-4D97-AF65-F5344CB8AC3E}">
        <p14:creationId xmlns:p14="http://schemas.microsoft.com/office/powerpoint/2010/main" val="398943869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Progressive Enhancement</a:t>
            </a:r>
            <a:r>
              <a:rPr lang="en-US" altLang="en-US" sz="2000" b="0" dirty="0"/>
              <a:t> (2 of 2)</a:t>
            </a:r>
            <a:endParaRPr lang="en-AU" sz="2000" dirty="0"/>
          </a:p>
        </p:txBody>
      </p:sp>
      <p:pic>
        <p:nvPicPr>
          <p:cNvPr id="9" name="Picture 7" descr="A web page shows a desktop browser display titled, Kayak Door Country dot ne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02633" y="2057400"/>
            <a:ext cx="4360299" cy="324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7"/>
          <p:cNvSpPr txBox="1">
            <a:spLocks noChangeArrowheads="1"/>
          </p:cNvSpPr>
          <p:nvPr/>
        </p:nvSpPr>
        <p:spPr bwMode="auto">
          <a:xfrm>
            <a:off x="1326433" y="5297400"/>
            <a:ext cx="122180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dirty="0">
                <a:latin typeface="+mj-lt"/>
              </a:rPr>
              <a:t>Figure 5.41</a:t>
            </a:r>
          </a:p>
        </p:txBody>
      </p:sp>
      <p:pic>
        <p:nvPicPr>
          <p:cNvPr id="12" name="Picture 5" descr="A mobile display shows an input box for searching. "/>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79432" y="2698698"/>
            <a:ext cx="1569168" cy="25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6"/>
          <p:cNvSpPr txBox="1">
            <a:spLocks noChangeArrowheads="1"/>
          </p:cNvSpPr>
          <p:nvPr/>
        </p:nvSpPr>
        <p:spPr bwMode="auto">
          <a:xfrm>
            <a:off x="6203233" y="5297400"/>
            <a:ext cx="122180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dirty="0">
                <a:latin typeface="+mj-lt"/>
              </a:rPr>
              <a:t>Figure 5.42</a:t>
            </a:r>
          </a:p>
        </p:txBody>
      </p:sp>
    </p:spTree>
    <p:extLst>
      <p:ext uri="{BB962C8B-B14F-4D97-AF65-F5344CB8AC3E}">
        <p14:creationId xmlns:p14="http://schemas.microsoft.com/office/powerpoint/2010/main" val="166046400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Responsive Web Design</a:t>
            </a:r>
          </a:p>
        </p:txBody>
      </p:sp>
      <p:sp>
        <p:nvSpPr>
          <p:cNvPr id="3" name="Content Placeholder 2"/>
          <p:cNvSpPr>
            <a:spLocks noGrp="1"/>
          </p:cNvSpPr>
          <p:nvPr>
            <p:ph idx="1"/>
          </p:nvPr>
        </p:nvSpPr>
        <p:spPr/>
        <p:txBody>
          <a:bodyPr/>
          <a:lstStyle/>
          <a:p>
            <a:pPr marL="0" indent="0">
              <a:buNone/>
            </a:pPr>
            <a:r>
              <a:rPr lang="en-US" dirty="0"/>
              <a:t>Ethan </a:t>
            </a:r>
            <a:r>
              <a:rPr lang="en-US" dirty="0" err="1"/>
              <a:t>Marcotte</a:t>
            </a:r>
            <a:r>
              <a:rPr lang="en-US" dirty="0"/>
              <a:t>, noted web developer</a:t>
            </a:r>
            <a:br>
              <a:rPr lang="en-US" dirty="0"/>
            </a:br>
            <a:r>
              <a:rPr lang="en-US" dirty="0"/>
              <a:t>https://www.alistapart.com/articles/responsive-web-design</a:t>
            </a:r>
          </a:p>
          <a:p>
            <a:pPr marL="0" indent="0">
              <a:buNone/>
            </a:pPr>
            <a:r>
              <a:rPr lang="en-US" dirty="0"/>
              <a:t>Progressively enhancing a web page </a:t>
            </a:r>
            <a:br>
              <a:rPr lang="en-US" dirty="0"/>
            </a:br>
            <a:r>
              <a:rPr lang="en-US" dirty="0"/>
              <a:t>for different viewing contexts </a:t>
            </a:r>
            <a:br>
              <a:rPr lang="en-US" dirty="0"/>
            </a:br>
            <a:r>
              <a:rPr lang="en-US" dirty="0"/>
              <a:t>(such as smartphones and tablets) </a:t>
            </a:r>
            <a:br>
              <a:rPr lang="en-US" dirty="0"/>
            </a:br>
            <a:r>
              <a:rPr lang="en-US" dirty="0"/>
              <a:t>through the use of coding techniques, including flexible layouts and media queries.</a:t>
            </a:r>
          </a:p>
          <a:p>
            <a:pPr marL="0" indent="0">
              <a:buNone/>
            </a:pPr>
            <a:r>
              <a:rPr lang="en-US" dirty="0"/>
              <a:t>Examples:  https://www.mediaqueri.es</a:t>
            </a:r>
            <a:endParaRPr lang="en-US" b="1" dirty="0"/>
          </a:p>
          <a:p>
            <a:pPr marL="0" indent="0">
              <a:buNone/>
            </a:pPr>
            <a:br>
              <a:rPr lang="en-US" dirty="0"/>
            </a:br>
            <a:endParaRPr lang="en-AU" dirty="0"/>
          </a:p>
        </p:txBody>
      </p:sp>
    </p:spTree>
    <p:extLst>
      <p:ext uri="{BB962C8B-B14F-4D97-AF65-F5344CB8AC3E}">
        <p14:creationId xmlns:p14="http://schemas.microsoft.com/office/powerpoint/2010/main" val="122185526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Design Best Practices Checklist</a:t>
            </a:r>
            <a:endParaRPr lang="en-AU" dirty="0"/>
          </a:p>
        </p:txBody>
      </p:sp>
      <p:sp>
        <p:nvSpPr>
          <p:cNvPr id="3" name="Content Placeholder 2"/>
          <p:cNvSpPr>
            <a:spLocks noGrp="1"/>
          </p:cNvSpPr>
          <p:nvPr>
            <p:ph idx="1"/>
          </p:nvPr>
        </p:nvSpPr>
        <p:spPr/>
        <p:txBody>
          <a:bodyPr/>
          <a:lstStyle/>
          <a:p>
            <a:pPr marL="0" indent="0">
              <a:buNone/>
            </a:pPr>
            <a:r>
              <a:rPr lang="en-AU" dirty="0"/>
              <a:t>https://terrymorris.net/bestpractices</a:t>
            </a:r>
          </a:p>
          <a:p>
            <a:pPr>
              <a:spcBef>
                <a:spcPts val="600"/>
              </a:spcBef>
            </a:pPr>
            <a:r>
              <a:rPr lang="en-US" dirty="0"/>
              <a:t>Page Layout</a:t>
            </a:r>
          </a:p>
          <a:p>
            <a:pPr>
              <a:spcBef>
                <a:spcPts val="600"/>
              </a:spcBef>
            </a:pPr>
            <a:r>
              <a:rPr lang="en-US" dirty="0"/>
              <a:t>Browser Compatibility</a:t>
            </a:r>
          </a:p>
          <a:p>
            <a:pPr>
              <a:spcBef>
                <a:spcPts val="600"/>
              </a:spcBef>
            </a:pPr>
            <a:r>
              <a:rPr lang="en-US" dirty="0"/>
              <a:t>Navigation</a:t>
            </a:r>
          </a:p>
          <a:p>
            <a:pPr>
              <a:spcBef>
                <a:spcPts val="600"/>
              </a:spcBef>
            </a:pPr>
            <a:r>
              <a:rPr lang="en-US" dirty="0"/>
              <a:t>Color and Graphics</a:t>
            </a:r>
          </a:p>
          <a:p>
            <a:pPr>
              <a:spcBef>
                <a:spcPts val="600"/>
              </a:spcBef>
            </a:pPr>
            <a:r>
              <a:rPr lang="en-US" dirty="0"/>
              <a:t>Multimedia</a:t>
            </a:r>
          </a:p>
          <a:p>
            <a:pPr>
              <a:spcBef>
                <a:spcPts val="600"/>
              </a:spcBef>
            </a:pPr>
            <a:r>
              <a:rPr lang="en-US" dirty="0"/>
              <a:t>Content Presentation</a:t>
            </a:r>
          </a:p>
          <a:p>
            <a:pPr>
              <a:spcBef>
                <a:spcPts val="600"/>
              </a:spcBef>
            </a:pPr>
            <a:r>
              <a:rPr lang="en-US" dirty="0"/>
              <a:t>Functionality</a:t>
            </a:r>
          </a:p>
          <a:p>
            <a:pPr>
              <a:spcBef>
                <a:spcPts val="600"/>
              </a:spcBef>
            </a:pPr>
            <a:r>
              <a:rPr lang="en-US" dirty="0"/>
              <a:t>Accessibility</a:t>
            </a:r>
            <a:endParaRPr lang="en-AU" dirty="0"/>
          </a:p>
        </p:txBody>
      </p:sp>
    </p:spTree>
    <p:extLst>
      <p:ext uri="{BB962C8B-B14F-4D97-AF65-F5344CB8AC3E}">
        <p14:creationId xmlns:p14="http://schemas.microsoft.com/office/powerpoint/2010/main" val="3663228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Website  Organization</a:t>
            </a:r>
            <a:endParaRPr lang="en-AU" dirty="0"/>
          </a:p>
        </p:txBody>
      </p:sp>
      <p:sp>
        <p:nvSpPr>
          <p:cNvPr id="3" name="Content Placeholder 2"/>
          <p:cNvSpPr>
            <a:spLocks noGrp="1"/>
          </p:cNvSpPr>
          <p:nvPr>
            <p:ph idx="1"/>
          </p:nvPr>
        </p:nvSpPr>
        <p:spPr/>
        <p:txBody>
          <a:bodyPr/>
          <a:lstStyle/>
          <a:p>
            <a:pPr marL="0" indent="0">
              <a:buNone/>
            </a:pPr>
            <a:r>
              <a:rPr lang="en-US" dirty="0"/>
              <a:t>Hierarchical</a:t>
            </a:r>
          </a:p>
          <a:p>
            <a:pPr marL="0" indent="0">
              <a:buNone/>
            </a:pPr>
            <a:r>
              <a:rPr lang="en-US" dirty="0"/>
              <a:t>Linear</a:t>
            </a:r>
          </a:p>
          <a:p>
            <a:pPr marL="0" indent="0">
              <a:buNone/>
            </a:pPr>
            <a:r>
              <a:rPr lang="en-US" dirty="0"/>
              <a:t>Random </a:t>
            </a:r>
            <a:br>
              <a:rPr lang="en-US" dirty="0"/>
            </a:br>
            <a:r>
              <a:rPr lang="en-US" dirty="0"/>
              <a:t>(</a:t>
            </a:r>
            <a:r>
              <a:rPr lang="en-US" i="1" dirty="0"/>
              <a:t>sometimes called Web Organization</a:t>
            </a:r>
            <a:r>
              <a:rPr lang="en-US" dirty="0"/>
              <a:t>)</a:t>
            </a:r>
            <a:endParaRPr lang="en-AU" dirty="0"/>
          </a:p>
        </p:txBody>
      </p:sp>
    </p:spTree>
    <p:extLst>
      <p:ext uri="{BB962C8B-B14F-4D97-AF65-F5344CB8AC3E}">
        <p14:creationId xmlns:p14="http://schemas.microsoft.com/office/powerpoint/2010/main" val="327299861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Checkpoint</a:t>
            </a:r>
            <a:r>
              <a:rPr lang="en-US" altLang="en-US" sz="2000" b="0" dirty="0"/>
              <a:t> (1 of 2)</a:t>
            </a:r>
            <a:endParaRPr lang="en-AU" sz="2000" b="0" dirty="0"/>
          </a:p>
        </p:txBody>
      </p:sp>
      <p:sp>
        <p:nvSpPr>
          <p:cNvPr id="3" name="Content Placeholder 2"/>
          <p:cNvSpPr>
            <a:spLocks noGrp="1"/>
          </p:cNvSpPr>
          <p:nvPr>
            <p:ph idx="1"/>
          </p:nvPr>
        </p:nvSpPr>
        <p:spPr>
          <a:xfrm>
            <a:off x="457200" y="1600200"/>
            <a:ext cx="8229600" cy="4800600"/>
          </a:xfrm>
        </p:spPr>
        <p:txBody>
          <a:bodyPr/>
          <a:lstStyle/>
          <a:p>
            <a:pPr marL="514350" indent="-514350">
              <a:buFont typeface="+mj-lt"/>
              <a:buAutoNum type="arabicPeriod"/>
            </a:pPr>
            <a:r>
              <a:rPr lang="en-US" sz="2400" dirty="0"/>
              <a:t>View the home page of your school. Use the Best Practices Checklist (Table 5.1) to evaluate the page. Describe the results.</a:t>
            </a:r>
          </a:p>
          <a:p>
            <a:pPr marL="514350" indent="-514350">
              <a:buFont typeface="+mj-lt"/>
              <a:buAutoNum type="arabicPeriod"/>
            </a:pPr>
            <a:r>
              <a:rPr lang="en-US" sz="2400" dirty="0"/>
              <a:t>View your favorite web site (or a URL provided by your instructor). </a:t>
            </a:r>
          </a:p>
          <a:p>
            <a:pPr marL="806450" lvl="1" indent="-320675">
              <a:buFont typeface="Arial" panose="020B0604020202020204" pitchFamily="34" charset="0"/>
              <a:buChar char="•"/>
            </a:pPr>
            <a:r>
              <a:rPr lang="en-US" sz="2200" dirty="0"/>
              <a:t>Maximize and resize the browser window. </a:t>
            </a:r>
          </a:p>
          <a:p>
            <a:pPr marL="806450" lvl="1" indent="-320675">
              <a:spcBef>
                <a:spcPts val="0"/>
              </a:spcBef>
              <a:buFont typeface="Arial" panose="020B0604020202020204" pitchFamily="34" charset="0"/>
              <a:buChar char="•"/>
            </a:pPr>
            <a:r>
              <a:rPr lang="en-US" sz="2200" dirty="0"/>
              <a:t>Decide whether the site uses fixed or fluid design.</a:t>
            </a:r>
          </a:p>
          <a:p>
            <a:pPr marL="806450" lvl="1" indent="-320675">
              <a:spcBef>
                <a:spcPts val="0"/>
              </a:spcBef>
              <a:buFont typeface="Arial" panose="020B0604020202020204" pitchFamily="34" charset="0"/>
              <a:buChar char="•"/>
            </a:pPr>
            <a:r>
              <a:rPr lang="en-US" sz="2200" dirty="0"/>
              <a:t> Adjust the screen resolution on your monitor </a:t>
            </a:r>
            <a:br>
              <a:rPr lang="en-US" sz="2200" dirty="0"/>
            </a:br>
            <a:r>
              <a:rPr lang="en-US" sz="2200" dirty="0"/>
              <a:t>(Start &gt; Control Panel &gt; Display &gt; Settings) to a different resolution than you normally use. </a:t>
            </a:r>
          </a:p>
          <a:p>
            <a:pPr marL="806450" lvl="1" indent="-320675">
              <a:spcBef>
                <a:spcPts val="0"/>
              </a:spcBef>
              <a:buFont typeface="Arial" panose="020B0604020202020204" pitchFamily="34" charset="0"/>
              <a:buChar char="•"/>
            </a:pPr>
            <a:r>
              <a:rPr lang="en-US" sz="2200" dirty="0"/>
              <a:t>Does the site look similar or very different? </a:t>
            </a:r>
          </a:p>
          <a:p>
            <a:pPr marL="806450" lvl="1" indent="-320675">
              <a:spcBef>
                <a:spcPts val="0"/>
              </a:spcBef>
              <a:buFont typeface="Arial" panose="020B0604020202020204" pitchFamily="34" charset="0"/>
              <a:buChar char="•"/>
            </a:pPr>
            <a:r>
              <a:rPr lang="en-US" sz="2200" dirty="0"/>
              <a:t>List two recommendations for improving the design of the site.</a:t>
            </a:r>
          </a:p>
          <a:p>
            <a:pPr marL="486918" lvl="1" indent="0">
              <a:buNone/>
            </a:pPr>
            <a:endParaRPr lang="en-US" i="1" dirty="0"/>
          </a:p>
          <a:p>
            <a:pPr marL="514350" indent="-514350">
              <a:buFont typeface="+mj-lt"/>
              <a:buAutoNum type="arabicPeriod"/>
            </a:pPr>
            <a:r>
              <a:rPr lang="en-US" i="1" dirty="0"/>
              <a:t>3. List three best practices of using graphics on web pages. View the home page of your school. Describe the use of graphic design best practices on this page.</a:t>
            </a:r>
          </a:p>
        </p:txBody>
      </p:sp>
    </p:spTree>
    <p:extLst>
      <p:ext uri="{BB962C8B-B14F-4D97-AF65-F5344CB8AC3E}">
        <p14:creationId xmlns:p14="http://schemas.microsoft.com/office/powerpoint/2010/main" val="258551738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Checkpoint</a:t>
            </a:r>
            <a:r>
              <a:rPr lang="en-US" altLang="en-US" sz="2000" b="0" dirty="0"/>
              <a:t> (2 of 2)</a:t>
            </a:r>
            <a:endParaRPr lang="en-AU" sz="2000" b="0" dirty="0"/>
          </a:p>
        </p:txBody>
      </p:sp>
      <p:sp>
        <p:nvSpPr>
          <p:cNvPr id="3" name="Content Placeholder 2"/>
          <p:cNvSpPr>
            <a:spLocks noGrp="1"/>
          </p:cNvSpPr>
          <p:nvPr>
            <p:ph idx="1"/>
          </p:nvPr>
        </p:nvSpPr>
        <p:spPr>
          <a:xfrm>
            <a:off x="457200" y="1600200"/>
            <a:ext cx="8229600" cy="4800600"/>
          </a:xfrm>
        </p:spPr>
        <p:txBody>
          <a:bodyPr/>
          <a:lstStyle/>
          <a:p>
            <a:pPr marL="514350" indent="-514350">
              <a:buFont typeface="+mj-lt"/>
              <a:buAutoNum type="arabicPeriod" startAt="3"/>
            </a:pPr>
            <a:r>
              <a:rPr lang="en-US" dirty="0"/>
              <a:t>List three best practices of using graphics on web pages. View the home page of your school. Describe the use of graphic design best practices on this page.</a:t>
            </a:r>
          </a:p>
        </p:txBody>
      </p:sp>
    </p:spTree>
    <p:extLst>
      <p:ext uri="{BB962C8B-B14F-4D97-AF65-F5344CB8AC3E}">
        <p14:creationId xmlns:p14="http://schemas.microsoft.com/office/powerpoint/2010/main" val="227671798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endParaRPr lang="en-AU" sz="2000" b="0" dirty="0"/>
          </a:p>
        </p:txBody>
      </p:sp>
      <p:sp>
        <p:nvSpPr>
          <p:cNvPr id="3" name="Content Placeholder 2"/>
          <p:cNvSpPr>
            <a:spLocks noGrp="1"/>
          </p:cNvSpPr>
          <p:nvPr>
            <p:ph idx="1"/>
          </p:nvPr>
        </p:nvSpPr>
        <p:spPr>
          <a:xfrm>
            <a:off x="457200" y="1600200"/>
            <a:ext cx="8229600" cy="4571999"/>
          </a:xfrm>
        </p:spPr>
        <p:txBody>
          <a:bodyPr/>
          <a:lstStyle/>
          <a:p>
            <a:r>
              <a:rPr lang="en-US" dirty="0"/>
              <a:t>This chapter introduced you to best practices of web design.</a:t>
            </a:r>
          </a:p>
          <a:p>
            <a:r>
              <a:rPr lang="en-US" dirty="0"/>
              <a:t>The choices you make in the use of color, graphics, and text should be based on your particular target audience.</a:t>
            </a:r>
          </a:p>
        </p:txBody>
      </p:sp>
    </p:spTree>
    <p:extLst>
      <p:ext uri="{BB962C8B-B14F-4D97-AF65-F5344CB8AC3E}">
        <p14:creationId xmlns:p14="http://schemas.microsoft.com/office/powerpoint/2010/main" val="190132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Hierarchical Organization</a:t>
            </a:r>
            <a:endParaRPr lang="en-AU" dirty="0"/>
          </a:p>
        </p:txBody>
      </p:sp>
      <p:sp>
        <p:nvSpPr>
          <p:cNvPr id="3" name="Content Placeholder 2"/>
          <p:cNvSpPr>
            <a:spLocks noGrp="1"/>
          </p:cNvSpPr>
          <p:nvPr>
            <p:ph idx="1"/>
          </p:nvPr>
        </p:nvSpPr>
        <p:spPr>
          <a:xfrm>
            <a:off x="457200" y="1600201"/>
            <a:ext cx="8229600" cy="4571999"/>
          </a:xfrm>
        </p:spPr>
        <p:txBody>
          <a:bodyPr/>
          <a:lstStyle/>
          <a:p>
            <a:pPr marL="0" indent="0">
              <a:buNone/>
            </a:pPr>
            <a:r>
              <a:rPr lang="en-US" dirty="0"/>
              <a:t>A clearly defined home page </a:t>
            </a:r>
          </a:p>
          <a:p>
            <a:pPr marL="0" indent="0">
              <a:buNone/>
            </a:pPr>
            <a:r>
              <a:rPr lang="en-US" dirty="0"/>
              <a:t>Navigation links to major site sections</a:t>
            </a:r>
          </a:p>
          <a:p>
            <a:pPr marL="0" indent="0">
              <a:buNone/>
            </a:pPr>
            <a:r>
              <a:rPr lang="en-US" dirty="0"/>
              <a:t>Often used for commercial and corporate websites</a:t>
            </a:r>
            <a:endParaRPr lang="en-AU" dirty="0"/>
          </a:p>
        </p:txBody>
      </p:sp>
      <p:pic>
        <p:nvPicPr>
          <p:cNvPr id="5" name="Picture 2" descr="A site map shows the hierarchical site organization. The Home page is linked with three site sections, About, Contact, and Products. The section, Products is further linked with two sub sections, Category 1 and Category 2."/>
          <p:cNvPicPr>
            <a:picLocks noChangeAspect="1" noChangeArrowheads="1"/>
          </p:cNvPicPr>
          <p:nvPr/>
        </p:nvPicPr>
        <p:blipFill>
          <a:blip r:embed="rId2"/>
          <a:srcRect/>
          <a:stretch>
            <a:fillRect/>
          </a:stretch>
        </p:blipFill>
        <p:spPr bwMode="auto">
          <a:xfrm>
            <a:off x="1752600" y="3429000"/>
            <a:ext cx="5013325" cy="2362200"/>
          </a:xfrm>
          <a:prstGeom prst="rect">
            <a:avLst/>
          </a:prstGeom>
          <a:noFill/>
          <a:ln>
            <a:noFill/>
          </a:ln>
          <a:effectLst>
            <a:outerShdw blurRad="50800" dist="38100" dir="2700000" algn="tl" rotWithShape="0">
              <a:prstClr val="black">
                <a:alpha val="40000"/>
              </a:prstClr>
            </a:outerShdw>
          </a:effectLst>
        </p:spPr>
      </p:pic>
      <p:sp>
        <p:nvSpPr>
          <p:cNvPr id="7" name="TextBox 6"/>
          <p:cNvSpPr txBox="1">
            <a:spLocks noChangeArrowheads="1"/>
          </p:cNvSpPr>
          <p:nvPr/>
        </p:nvSpPr>
        <p:spPr bwMode="auto">
          <a:xfrm>
            <a:off x="1676400" y="5900737"/>
            <a:ext cx="50895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5.3 </a:t>
            </a:r>
            <a:r>
              <a:rPr lang="en-US" altLang="en-US" sz="1600" dirty="0">
                <a:latin typeface="+mj-lt"/>
              </a:rPr>
              <a:t>Hierarchical site organization</a:t>
            </a:r>
          </a:p>
        </p:txBody>
      </p:sp>
    </p:spTree>
    <p:extLst>
      <p:ext uri="{BB962C8B-B14F-4D97-AF65-F5344CB8AC3E}">
        <p14:creationId xmlns:p14="http://schemas.microsoft.com/office/powerpoint/2010/main" val="3179774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Hierarchical &amp; Shallow</a:t>
            </a:r>
            <a:r>
              <a:rPr lang="en-US" altLang="en-US" sz="2000" b="0" dirty="0"/>
              <a:t> (1 of 2)</a:t>
            </a:r>
            <a:endParaRPr lang="en-AU" sz="2000" b="0" dirty="0"/>
          </a:p>
        </p:txBody>
      </p:sp>
      <p:sp>
        <p:nvSpPr>
          <p:cNvPr id="5" name="TextBox 6"/>
          <p:cNvSpPr txBox="1">
            <a:spLocks noChangeArrowheads="1"/>
          </p:cNvSpPr>
          <p:nvPr/>
        </p:nvSpPr>
        <p:spPr bwMode="auto">
          <a:xfrm>
            <a:off x="720288" y="4648200"/>
            <a:ext cx="767653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5.4 </a:t>
            </a:r>
            <a:r>
              <a:rPr lang="en-US" altLang="en-US" sz="1600" dirty="0">
                <a:latin typeface="+mj-lt"/>
              </a:rPr>
              <a:t>This site design uses a shallow hierarchy</a:t>
            </a:r>
          </a:p>
        </p:txBody>
      </p:sp>
      <p:pic>
        <p:nvPicPr>
          <p:cNvPr id="6" name="Picture 2" descr="A site map depicts a site design that uses a shallow hierarchy."/>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47177" y="2209800"/>
            <a:ext cx="7649646" cy="216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02922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Hierarchical &amp; Shallow</a:t>
            </a:r>
            <a:r>
              <a:rPr lang="en-US" altLang="en-US" sz="2000" b="0" dirty="0"/>
              <a:t> (2 of 2)</a:t>
            </a:r>
            <a:endParaRPr lang="en-AU" sz="2000" dirty="0"/>
          </a:p>
        </p:txBody>
      </p:sp>
      <p:sp>
        <p:nvSpPr>
          <p:cNvPr id="3" name="Content Placeholder 2"/>
          <p:cNvSpPr>
            <a:spLocks noGrp="1"/>
          </p:cNvSpPr>
          <p:nvPr>
            <p:ph idx="1"/>
          </p:nvPr>
        </p:nvSpPr>
        <p:spPr>
          <a:xfrm>
            <a:off x="457200" y="1600200"/>
            <a:ext cx="8229600" cy="4648200"/>
          </a:xfrm>
        </p:spPr>
        <p:txBody>
          <a:bodyPr/>
          <a:lstStyle/>
          <a:p>
            <a:pPr marL="0" indent="0">
              <a:spcBef>
                <a:spcPts val="600"/>
              </a:spcBef>
              <a:buNone/>
            </a:pPr>
            <a:r>
              <a:rPr lang="en-US" dirty="0"/>
              <a:t>Be careful that the organization is not too shallow.</a:t>
            </a:r>
          </a:p>
          <a:p>
            <a:pPr>
              <a:spcBef>
                <a:spcPts val="600"/>
              </a:spcBef>
            </a:pPr>
            <a:r>
              <a:rPr lang="en-US" dirty="0"/>
              <a:t>Too many choices </a:t>
            </a:r>
            <a:r>
              <a:rPr lang="en-US" altLang="en-US" sz="2800" dirty="0">
                <a:sym typeface="Wingdings" panose="05000000000000000000" pitchFamily="2" charset="2"/>
              </a:rPr>
              <a:t> </a:t>
            </a:r>
            <a:r>
              <a:rPr lang="en-US" dirty="0"/>
              <a:t>a confusing and less usable web site</a:t>
            </a:r>
          </a:p>
          <a:p>
            <a:pPr>
              <a:spcBef>
                <a:spcPts val="600"/>
              </a:spcBef>
            </a:pPr>
            <a:r>
              <a:rPr lang="en-US" dirty="0"/>
              <a:t>Information Chunking</a:t>
            </a:r>
          </a:p>
          <a:p>
            <a:pPr>
              <a:spcBef>
                <a:spcPts val="600"/>
              </a:spcBef>
            </a:pPr>
            <a:r>
              <a:rPr lang="en-US" dirty="0"/>
              <a:t>Be aware of the number of major navigation links</a:t>
            </a:r>
          </a:p>
          <a:p>
            <a:pPr>
              <a:spcBef>
                <a:spcPts val="600"/>
              </a:spcBef>
            </a:pPr>
            <a:r>
              <a:rPr lang="en-US" dirty="0"/>
              <a:t>Try to group navigation links visually into groups with no more than about four links.</a:t>
            </a:r>
            <a:endParaRPr lang="en-AU" dirty="0"/>
          </a:p>
        </p:txBody>
      </p:sp>
    </p:spTree>
    <p:extLst>
      <p:ext uri="{BB962C8B-B14F-4D97-AF65-F5344CB8AC3E}">
        <p14:creationId xmlns:p14="http://schemas.microsoft.com/office/powerpoint/2010/main" val="2574134047"/>
      </p:ext>
    </p:extLst>
  </p:cSld>
  <p:clrMapOvr>
    <a:masterClrMapping/>
  </p:clrMapOvr>
</p:sld>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Horizon</Template>
  <TotalTime>8430</TotalTime>
  <Words>2349</Words>
  <Application>Microsoft Office PowerPoint</Application>
  <PresentationFormat>On-screen Show (4:3)</PresentationFormat>
  <Paragraphs>331</Paragraphs>
  <Slides>62</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62</vt:i4>
      </vt:variant>
    </vt:vector>
  </HeadingPairs>
  <TitlesOfParts>
    <vt:vector size="68" baseType="lpstr">
      <vt:lpstr>Arial</vt:lpstr>
      <vt:lpstr>Calibri</vt:lpstr>
      <vt:lpstr>Times New Roman</vt:lpstr>
      <vt:lpstr>Verdana</vt:lpstr>
      <vt:lpstr>Wingdings</vt:lpstr>
      <vt:lpstr>508 Lecture</vt:lpstr>
      <vt:lpstr>Web Development &amp; Design Foundations  with HTML5</vt:lpstr>
      <vt:lpstr>Learning Outcomes (1 of 2)</vt:lpstr>
      <vt:lpstr>Learning Outcomes (2 of 2)</vt:lpstr>
      <vt:lpstr>Overall Design Is Related to the Site Purpose (1 of 2)</vt:lpstr>
      <vt:lpstr>Overall Design Is Related to the Site Purpose (2 of 2)</vt:lpstr>
      <vt:lpstr>Website  Organization</vt:lpstr>
      <vt:lpstr>Hierarchical Organization</vt:lpstr>
      <vt:lpstr>Hierarchical &amp; Shallow (1 of 2)</vt:lpstr>
      <vt:lpstr>Hierarchical &amp; Shallow (2 of 2)</vt:lpstr>
      <vt:lpstr>Hierarchical &amp; Deep</vt:lpstr>
      <vt:lpstr>Figure 5.5 This site design uses a deep hierarchy</vt:lpstr>
      <vt:lpstr>Linear Organization</vt:lpstr>
      <vt:lpstr>Random Organization</vt:lpstr>
      <vt:lpstr>Design Principles</vt:lpstr>
      <vt:lpstr>Figure 5.8 The design principles of repetition, contrast, proximity, and alignment are applied on this web page.</vt:lpstr>
      <vt:lpstr>Design to Provide for Accessibility</vt:lpstr>
      <vt:lpstr>Design for Accessibility (1 of 2)</vt:lpstr>
      <vt:lpstr>Design for Accessibility (2 of 2)</vt:lpstr>
      <vt:lpstr>Writing for the Web</vt:lpstr>
      <vt:lpstr>Design “Easy to Read” Text</vt:lpstr>
      <vt:lpstr>More Text Design Considerations</vt:lpstr>
      <vt:lpstr>Color Theory</vt:lpstr>
      <vt:lpstr>Color Schemes Based on The Color Wheel (1)</vt:lpstr>
      <vt:lpstr>Color Schemes Based on The Color Wheel (1) </vt:lpstr>
      <vt:lpstr>Color Schemes Based on The Color Wheel (2)</vt:lpstr>
      <vt:lpstr>Color Schemes Based on The Color Wheel (2) </vt:lpstr>
      <vt:lpstr>Implementing a Color Scheme</vt:lpstr>
      <vt:lpstr>Verify Sufficient Contrast</vt:lpstr>
      <vt:lpstr>Color Scheme Resources</vt:lpstr>
      <vt:lpstr>Color &amp; Target Audience (1 of 4)</vt:lpstr>
      <vt:lpstr>Color &amp; Target Audience (2 of 4)</vt:lpstr>
      <vt:lpstr>Color &amp; Target Audience (3 of 4)</vt:lpstr>
      <vt:lpstr>Color &amp; Target Audience (4 of 4)</vt:lpstr>
      <vt:lpstr>Checkpoint</vt:lpstr>
      <vt:lpstr>Use of Graphics &amp; Multimedia</vt:lpstr>
      <vt:lpstr>Graphic Design Best Practices(1)</vt:lpstr>
      <vt:lpstr>Graphic Design Best Practices (2)</vt:lpstr>
      <vt:lpstr>Graphic Design Best Practices (3)</vt:lpstr>
      <vt:lpstr>Web Page Design Browsers &amp; Screen Resolution</vt:lpstr>
      <vt:lpstr>Figure 5.38 This fixed-width centered content is balanced on the page by left and right margins</vt:lpstr>
      <vt:lpstr>Navigation Design</vt:lpstr>
      <vt:lpstr>Figure 5.31 Dynamic navigation with HTML and CSS</vt:lpstr>
      <vt:lpstr>Wireframe</vt:lpstr>
      <vt:lpstr>Figure 5.35 This wireframe page layout a top navigation area and a hero image</vt:lpstr>
      <vt:lpstr>Web Page Design Page Layout (1)</vt:lpstr>
      <vt:lpstr>Figure 5.33 An adequate page layout</vt:lpstr>
      <vt:lpstr>Figure 5.34 An adequate page layout</vt:lpstr>
      <vt:lpstr>Web Page Design Page Layout (3)</vt:lpstr>
      <vt:lpstr>Page Layout Design Techniques (1 of 2)</vt:lpstr>
      <vt:lpstr>Page Layout Design Techniques (2 of 2)</vt:lpstr>
      <vt:lpstr>Flat Web Design</vt:lpstr>
      <vt:lpstr>Single Page Website</vt:lpstr>
      <vt:lpstr>Figure 6.53 Using the background-attachment property</vt:lpstr>
      <vt:lpstr>Mobile Design Quick Checklist</vt:lpstr>
      <vt:lpstr>Figure 5.42 Mobile display.</vt:lpstr>
      <vt:lpstr>Progressive Enhancement (1 of 2)</vt:lpstr>
      <vt:lpstr>Progressive Enhancement (2 of 2)</vt:lpstr>
      <vt:lpstr>Responsive Web Design</vt:lpstr>
      <vt:lpstr>Web Design Best Practices Checklist</vt:lpstr>
      <vt:lpstr>Checkpoint (1 of 2)</vt:lpstr>
      <vt:lpstr>Checkpoint (2 of 2)</vt:lpstr>
      <vt:lpstr>Summary</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Development &amp; Design Foundations with HTML5, Tenth Edition</dc:title>
  <dc:subject>Computer Science</dc:subject>
  <dc:creator>Terry Ann Felke-Morris</dc:creator>
  <cp:keywords>Computer Science</cp:keywords>
  <cp:lastModifiedBy>Enrique Saracho Felix</cp:lastModifiedBy>
  <cp:revision>644</cp:revision>
  <dcterms:created xsi:type="dcterms:W3CDTF">2014-07-14T20:04:21Z</dcterms:created>
  <dcterms:modified xsi:type="dcterms:W3CDTF">2023-04-12T22:17:19Z</dcterms:modified>
  <cp:category>IT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682740</vt:lpwstr>
  </property>
  <property fmtid="{D5CDD505-2E9C-101B-9397-08002B2CF9AE}" pid="3" name="Offisync_UpdateToken">
    <vt:lpwstr>1</vt:lpwstr>
  </property>
  <property fmtid="{D5CDD505-2E9C-101B-9397-08002B2CF9AE}" pid="4" name="Jive_VersionGuid">
    <vt:lpwstr>7b502893-ac4a-4309-967d-6eb652f6b574</vt:lpwstr>
  </property>
  <property fmtid="{D5CDD505-2E9C-101B-9397-08002B2CF9AE}" pid="5" name="Offisync_ProviderInitializationData">
    <vt:lpwstr>https://neo.pearson.com</vt:lpwstr>
  </property>
  <property fmtid="{D5CDD505-2E9C-101B-9397-08002B2CF9AE}" pid="6" name="Offisync_ServerID">
    <vt:lpwstr>7e960520-0e88-4f05-9fa0-24079b61e486</vt:lpwstr>
  </property>
  <property fmtid="{D5CDD505-2E9C-101B-9397-08002B2CF9AE}" pid="7" name="Jive_LatestUserAccountName">
    <vt:lpwstr>sumit.gupta</vt:lpwstr>
  </property>
</Properties>
</file>